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</p:sldMasterIdLst>
  <p:notesMasterIdLst>
    <p:notesMasterId r:id="rId24"/>
  </p:notesMasterIdLst>
  <p:sldIdLst>
    <p:sldId id="256" r:id="rId6"/>
    <p:sldId id="294" r:id="rId7"/>
    <p:sldId id="258" r:id="rId8"/>
    <p:sldId id="259" r:id="rId9"/>
    <p:sldId id="275" r:id="rId10"/>
    <p:sldId id="261" r:id="rId11"/>
    <p:sldId id="284" r:id="rId12"/>
    <p:sldId id="285" r:id="rId13"/>
    <p:sldId id="286" r:id="rId14"/>
    <p:sldId id="292" r:id="rId15"/>
    <p:sldId id="297" r:id="rId16"/>
    <p:sldId id="280" r:id="rId17"/>
    <p:sldId id="283" r:id="rId18"/>
    <p:sldId id="277" r:id="rId19"/>
    <p:sldId id="278" r:id="rId20"/>
    <p:sldId id="279" r:id="rId21"/>
    <p:sldId id="273" r:id="rId22"/>
    <p:sldId id="274" r:id="rId23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245" autoAdjust="0"/>
  </p:normalViewPr>
  <p:slideViewPr>
    <p:cSldViewPr>
      <p:cViewPr varScale="1">
        <p:scale>
          <a:sx n="54" d="100"/>
          <a:sy n="54" d="100"/>
        </p:scale>
        <p:origin x="1642" y="4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6146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6147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1798300" y="-11796713"/>
            <a:ext cx="11795125" cy="1248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6148" name="Rectangle 4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381403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ea typeface="Microsoft YaHei" panose="020B0503020204020204" pitchFamily="34" charset="-122"/>
              </a:rPr>
              <a:t>Doing masters by research</a:t>
            </a: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err="1" smtClean="0">
                <a:ea typeface="Microsoft YaHei" panose="020B0503020204020204" pitchFamily="34" charset="-122"/>
              </a:rPr>
              <a:t>Avn</a:t>
            </a:r>
            <a:r>
              <a:rPr lang="en-ZA" altLang="en-US" dirty="0" smtClean="0">
                <a:ea typeface="Microsoft YaHei" panose="020B0503020204020204" pitchFamily="34" charset="-122"/>
              </a:rPr>
              <a:t> supervisor</a:t>
            </a: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ea typeface="Microsoft YaHei" panose="020B0503020204020204" pitchFamily="34" charset="-122"/>
              </a:rPr>
              <a:t>Jan </a:t>
            </a:r>
            <a:r>
              <a:rPr lang="en-ZA" altLang="en-US" dirty="0" err="1" smtClean="0">
                <a:ea typeface="Microsoft YaHei" panose="020B0503020204020204" pitchFamily="34" charset="-122"/>
              </a:rPr>
              <a:t>Vlok</a:t>
            </a:r>
            <a:r>
              <a:rPr lang="en-ZA" altLang="en-US" dirty="0" smtClean="0">
                <a:ea typeface="Microsoft YaHei" panose="020B0503020204020204" pitchFamily="34" charset="-122"/>
              </a:rPr>
              <a:t> botanist lot of </a:t>
            </a:r>
            <a:r>
              <a:rPr lang="en-ZA" altLang="en-US" dirty="0" err="1" smtClean="0">
                <a:ea typeface="Microsoft YaHei" panose="020B0503020204020204" pitchFamily="34" charset="-122"/>
              </a:rPr>
              <a:t>exp</a:t>
            </a:r>
            <a:r>
              <a:rPr lang="en-ZA" altLang="en-US" dirty="0" smtClean="0">
                <a:ea typeface="Microsoft YaHei" panose="020B0503020204020204" pitchFamily="34" charset="-122"/>
              </a:rPr>
              <a:t> in my study area</a:t>
            </a: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ea typeface="Microsoft YaHei" panose="020B0503020204020204" pitchFamily="34" charset="-122"/>
              </a:rPr>
              <a:t>0:25</a:t>
            </a:r>
            <a:endParaRPr lang="en-ZA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1999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2:00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Departments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trimble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device</a:t>
            </a: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Representative (degradation, geology, habitat)</a:t>
            </a: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1:30</a:t>
            </a: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519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Departments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trimble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device</a:t>
            </a: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Representative (degradation, geology, habitat)</a:t>
            </a: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1:00</a:t>
            </a: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4526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Performance on image ground truth</a:t>
            </a:r>
            <a:r>
              <a:rPr lang="en-ZA" baseline="0" dirty="0" smtClean="0"/>
              <a:t> extremely good – 3.57% overall error.  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ZA" dirty="0" smtClean="0"/>
              <a:t>Performance on field ground truth</a:t>
            </a:r>
            <a:r>
              <a:rPr lang="en-ZA" baseline="0" dirty="0" smtClean="0"/>
              <a:t> good – 5.85%.  Tendency to </a:t>
            </a:r>
            <a:r>
              <a:rPr lang="en-ZA" baseline="0" dirty="0" err="1" smtClean="0"/>
              <a:t>overest</a:t>
            </a:r>
            <a:r>
              <a:rPr lang="en-ZA" baseline="0" dirty="0" smtClean="0"/>
              <a:t> in densely veg areas and </a:t>
            </a:r>
            <a:r>
              <a:rPr lang="en-ZA" baseline="0" dirty="0" err="1" smtClean="0"/>
              <a:t>underest</a:t>
            </a:r>
            <a:r>
              <a:rPr lang="en-ZA" baseline="0" dirty="0" smtClean="0"/>
              <a:t> in more arid / degraded areas.  But accurate and useful nevertheless.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ZA" baseline="0" dirty="0" err="1" smtClean="0"/>
              <a:t>Clfr</a:t>
            </a:r>
            <a:r>
              <a:rPr lang="en-ZA" baseline="0" dirty="0" smtClean="0"/>
              <a:t> beats expert estimates from images.  All things considered, I’m very happy with these results.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lang="en-ZA" baseline="0" dirty="0" smtClean="0"/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ZA" baseline="0" dirty="0" smtClean="0"/>
              <a:t>1:30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lang="en-ZA" baseline="0" dirty="0" smtClean="0"/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ZA" baseline="0" dirty="0" smtClean="0"/>
              <a:t>Some error present in ground truth itself as was an estimate,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ZA" baseline="0" dirty="0" smtClean="0"/>
              <a:t>Difference in error suggests image ground truth not that </a:t>
            </a:r>
            <a:r>
              <a:rPr lang="en-ZA" baseline="0" dirty="0" err="1" smtClean="0"/>
              <a:t>repr</a:t>
            </a:r>
            <a:r>
              <a:rPr lang="en-ZA" baseline="0" dirty="0" smtClean="0"/>
              <a:t> of field ground truth.  Not v surprising as image areas were chosen where certainty as to class which means more challenging </a:t>
            </a:r>
            <a:r>
              <a:rPr lang="en-ZA" baseline="0" dirty="0" err="1" smtClean="0"/>
              <a:t>eg’s</a:t>
            </a:r>
            <a:r>
              <a:rPr lang="en-ZA" baseline="0" dirty="0" smtClean="0"/>
              <a:t> omitted .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9301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Figure show example results. </a:t>
            </a: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RH 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images display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prob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that a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pix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is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Spekboom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(white = 100%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prob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, black 0%).  Have checked with Jan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Vlok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that these images are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Spekboom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thicket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60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Groenfontein</a:t>
            </a: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,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shale, moderate – sever degradation</a:t>
            </a: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3308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ZA" altLang="en-US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Matjiesvlei</a:t>
            </a: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,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shale, pristine</a:t>
            </a: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3478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Fynbos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mosaic area, </a:t>
            </a:r>
            <a:r>
              <a:rPr lang="en-ZA" altLang="en-US" baseline="0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prev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farm quite degraded, sandstone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Figure 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show example results. RH images display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prob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that a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pix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is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Spekboom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(white = 100%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prob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, black 0%).  Have checked with Jan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Vlok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that these images are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Spekboom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thicket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0:50</a:t>
            </a:r>
          </a:p>
        </p:txBody>
      </p:sp>
    </p:spTree>
    <p:extLst>
      <p:ext uri="{BB962C8B-B14F-4D97-AF65-F5344CB8AC3E}">
        <p14:creationId xmlns:p14="http://schemas.microsoft.com/office/powerpoint/2010/main" val="156883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Grootkop</a:t>
            </a: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.  </a:t>
            </a:r>
            <a:r>
              <a:rPr lang="en-ZA" altLang="en-US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Succ</a:t>
            </a: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.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Karoo mosaic.  </a:t>
            </a: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Close to </a:t>
            </a:r>
            <a:r>
              <a:rPr lang="en-ZA" altLang="en-US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Oudtshoorn</a:t>
            </a: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,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parts quite degraded, .  </a:t>
            </a:r>
            <a:r>
              <a:rPr lang="en-ZA" altLang="en-US" baseline="0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Enon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conglomerate</a:t>
            </a: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9788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>
                <a:latin typeface="Calibri" panose="020F0502020204030204" pitchFamily="34" charset="0"/>
                <a:ea typeface="Microsoft YaHei" panose="020B0503020204020204" pitchFamily="34" charset="-122"/>
              </a:rPr>
              <a:t>Mostly new calib references</a:t>
            </a:r>
          </a:p>
        </p:txBody>
      </p:sp>
    </p:spTree>
    <p:extLst>
      <p:ext uri="{BB962C8B-B14F-4D97-AF65-F5344CB8AC3E}">
        <p14:creationId xmlns:p14="http://schemas.microsoft.com/office/powerpoint/2010/main" val="2629467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516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Start with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ack</a:t>
            </a: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GIB (internship) </a:t>
            </a: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funding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Help from many other </a:t>
            </a:r>
            <a:r>
              <a:rPr lang="en-ZA" altLang="en-US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ppl</a:t>
            </a: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</a:t>
            </a:r>
            <a:r>
              <a:rPr lang="en-ZA" altLang="en-US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esp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in sourcing the imagery</a:t>
            </a: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Collaborating Jan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Vlok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botanist expertise in my study area, does some work in field of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spekboom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restoration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My supervisor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0:15</a:t>
            </a: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0848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4225588" y="-11796713"/>
            <a:ext cx="16651288" cy="124904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06888"/>
            <a:ext cx="5483225" cy="41116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 smtClean="0">
                <a:ea typeface="Microsoft YaHei" panose="020B0503020204020204" pitchFamily="34" charset="-122"/>
              </a:rPr>
              <a:t>Some </a:t>
            </a:r>
            <a:r>
              <a:rPr lang="en-GB" altLang="en-US" dirty="0">
                <a:ea typeface="Microsoft YaHei" panose="020B0503020204020204" pitchFamily="34" charset="-122"/>
              </a:rPr>
              <a:t>background on motivation for my </a:t>
            </a:r>
            <a:r>
              <a:rPr lang="en-GB" altLang="en-US" dirty="0" smtClean="0">
                <a:ea typeface="Microsoft YaHei" panose="020B0503020204020204" pitchFamily="34" charset="-122"/>
              </a:rPr>
              <a:t>research.</a:t>
            </a:r>
            <a:endParaRPr lang="en-GB" altLang="en-US" dirty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altLang="en-US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 err="1" smtClean="0">
                <a:ea typeface="Microsoft YaHei" panose="020B0503020204020204" pitchFamily="34" charset="-122"/>
              </a:rPr>
              <a:t>Spekboom</a:t>
            </a:r>
            <a:r>
              <a:rPr lang="en-GB" altLang="en-US" dirty="0" smtClean="0">
                <a:ea typeface="Microsoft YaHei" panose="020B0503020204020204" pitchFamily="34" charset="-122"/>
              </a:rPr>
              <a:t> thicket has been</a:t>
            </a:r>
            <a:r>
              <a:rPr lang="en-GB" altLang="en-US" baseline="0" dirty="0" smtClean="0">
                <a:ea typeface="Microsoft YaHei" panose="020B0503020204020204" pitchFamily="34" charset="-122"/>
              </a:rPr>
              <a:t> irreversibly degraded by overgrazing throughout its range E Cape and Little Karoo  FENCELINE CONTRAST!!!</a:t>
            </a: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baseline="0" dirty="0" smtClean="0">
                <a:ea typeface="Microsoft YaHei" panose="020B0503020204020204" pitchFamily="34" charset="-122"/>
              </a:rPr>
              <a:t>Active restoration has number of benefits, </a:t>
            </a:r>
            <a:r>
              <a:rPr lang="en-GB" altLang="en-US" baseline="0" dirty="0" err="1" smtClean="0">
                <a:ea typeface="Microsoft YaHei" panose="020B0503020204020204" pitchFamily="34" charset="-122"/>
              </a:rPr>
              <a:t>spekboom</a:t>
            </a:r>
            <a:r>
              <a:rPr lang="en-GB" altLang="en-US" baseline="0" dirty="0" smtClean="0">
                <a:ea typeface="Microsoft YaHei" panose="020B0503020204020204" pitchFamily="34" charset="-122"/>
              </a:rPr>
              <a:t> acts as nurse plant creates fertile </a:t>
            </a:r>
            <a:r>
              <a:rPr lang="en-GB" altLang="en-US" baseline="0" dirty="0" err="1" smtClean="0">
                <a:ea typeface="Microsoft YaHei" panose="020B0503020204020204" pitchFamily="34" charset="-122"/>
              </a:rPr>
              <a:t>env</a:t>
            </a:r>
            <a:r>
              <a:rPr lang="en-GB" altLang="en-US" baseline="0" dirty="0" smtClean="0">
                <a:ea typeface="Microsoft YaHei" panose="020B0503020204020204" pitchFamily="34" charset="-122"/>
              </a:rPr>
              <a:t> for other plants to re-</a:t>
            </a:r>
            <a:r>
              <a:rPr lang="en-GB" altLang="en-US" baseline="0" dirty="0" err="1" smtClean="0">
                <a:ea typeface="Microsoft YaHei" panose="020B0503020204020204" pitchFamily="34" charset="-122"/>
              </a:rPr>
              <a:t>est</a:t>
            </a:r>
            <a:r>
              <a:rPr lang="en-GB" altLang="en-US" baseline="0" dirty="0" smtClean="0">
                <a:ea typeface="Microsoft YaHei" panose="020B0503020204020204" pitchFamily="34" charset="-122"/>
              </a:rPr>
              <a:t> in</a:t>
            </a: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baseline="0" dirty="0" smtClean="0">
                <a:ea typeface="Microsoft YaHei" panose="020B0503020204020204" pitchFamily="34" charset="-122"/>
              </a:rPr>
              <a:t>Very effective at absorbing CO2, potentially gen income through trading cc’s, improves soil quality, water retention, gen employment</a:t>
            </a:r>
            <a:endParaRPr lang="en-GB" altLang="en-US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 smtClean="0">
                <a:ea typeface="Microsoft YaHei" panose="020B0503020204020204" pitchFamily="34" charset="-122"/>
              </a:rPr>
              <a:t>I imagine </a:t>
            </a:r>
            <a:r>
              <a:rPr lang="en-GB" altLang="en-US" dirty="0" err="1" smtClean="0">
                <a:ea typeface="Microsoft YaHei" panose="020B0503020204020204" pitchFamily="34" charset="-122"/>
              </a:rPr>
              <a:t>ppl</a:t>
            </a:r>
            <a:r>
              <a:rPr lang="en-GB" altLang="en-US" baseline="0" dirty="0" smtClean="0">
                <a:ea typeface="Microsoft YaHei" panose="020B0503020204020204" pitchFamily="34" charset="-122"/>
              </a:rPr>
              <a:t> are quite familiar with situation of </a:t>
            </a:r>
            <a:r>
              <a:rPr lang="en-GB" altLang="en-US" baseline="0" dirty="0" err="1" smtClean="0">
                <a:ea typeface="Microsoft YaHei" panose="020B0503020204020204" pitchFamily="34" charset="-122"/>
              </a:rPr>
              <a:t>spekboom</a:t>
            </a:r>
            <a:r>
              <a:rPr lang="en-GB" altLang="en-US" baseline="0" dirty="0" smtClean="0">
                <a:ea typeface="Microsoft YaHei" panose="020B0503020204020204" pitchFamily="34" charset="-122"/>
              </a:rPr>
              <a:t> being degraded &amp; lot of interest in restoration. </a:t>
            </a: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altLang="en-US" baseline="0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ea typeface="Microsoft YaHei" panose="020B0503020204020204" pitchFamily="34" charset="-122"/>
              </a:rPr>
              <a:t>Canopy cover is a first step towards biomass </a:t>
            </a:r>
            <a:r>
              <a:rPr lang="en-ZA" altLang="en-US" dirty="0" err="1" smtClean="0">
                <a:ea typeface="Microsoft YaHei" panose="020B0503020204020204" pitchFamily="34" charset="-122"/>
              </a:rPr>
              <a:t>est</a:t>
            </a:r>
            <a:r>
              <a:rPr lang="en-ZA" altLang="en-US" dirty="0" smtClean="0">
                <a:ea typeface="Microsoft YaHei" panose="020B0503020204020204" pitchFamily="34" charset="-122"/>
              </a:rPr>
              <a:t> from RS</a:t>
            </a: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 smtClean="0">
                <a:ea typeface="Microsoft YaHei" panose="020B0503020204020204" pitchFamily="34" charset="-122"/>
              </a:rPr>
              <a:t>1:10000 translates to ~1m pixel res i.e. VHR imagery</a:t>
            </a: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altLang="en-US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 smtClean="0">
                <a:ea typeface="Microsoft YaHei" panose="020B0503020204020204" pitchFamily="34" charset="-122"/>
              </a:rPr>
              <a:t>Canopy cover maps currently made manually</a:t>
            </a: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altLang="en-US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 smtClean="0">
                <a:ea typeface="Microsoft YaHei" panose="020B0503020204020204" pitchFamily="34" charset="-122"/>
              </a:rPr>
              <a:t>2:10</a:t>
            </a: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altLang="en-US" dirty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>
                <a:ea typeface="Microsoft YaHei" panose="020B0503020204020204" pitchFamily="34" charset="-122"/>
              </a:rPr>
              <a:t>[</a:t>
            </a:r>
            <a:r>
              <a:rPr lang="en-GB" altLang="en-US" dirty="0" err="1">
                <a:ea typeface="Microsoft YaHei" panose="020B0503020204020204" pitchFamily="34" charset="-122"/>
              </a:rPr>
              <a:t>Spekboom</a:t>
            </a:r>
            <a:r>
              <a:rPr lang="en-GB" altLang="en-US" dirty="0">
                <a:ea typeface="Microsoft YaHei" panose="020B0503020204020204" pitchFamily="34" charset="-122"/>
              </a:rPr>
              <a:t> is very effective at storing carbon compared to other arid region vegetation (Mills et al. 2005).</a:t>
            </a: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 err="1">
                <a:ea typeface="Microsoft YaHei" panose="020B0503020204020204" pitchFamily="34" charset="-122"/>
              </a:rPr>
              <a:t>Spekboom</a:t>
            </a:r>
            <a:r>
              <a:rPr lang="en-GB" altLang="en-US" dirty="0">
                <a:ea typeface="Microsoft YaHei" panose="020B0503020204020204" pitchFamily="34" charset="-122"/>
              </a:rPr>
              <a:t> restoration can be funded by trading carbon credits on the international carbon market (Marais, Cowling &amp; Powell 2009).</a:t>
            </a: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>
                <a:ea typeface="Microsoft YaHei" panose="020B0503020204020204" pitchFamily="34" charset="-122"/>
              </a:rPr>
              <a:t>Restoration helps provide ecosystem services and employment in impoverished areas (Mills &amp; Cowling 2006).</a:t>
            </a: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>
                <a:ea typeface="Microsoft YaHei" panose="020B0503020204020204" pitchFamily="34" charset="-122"/>
              </a:rPr>
              <a:t>Restoration research and pilot studies are underway.]</a:t>
            </a: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>
                <a:ea typeface="Microsoft YaHei" panose="020B0503020204020204" pitchFamily="34" charset="-122"/>
              </a:rPr>
              <a:t>Monitoring currently done manually by expert.  Subjective, expensive over large areas</a:t>
            </a:r>
            <a:r>
              <a:rPr lang="en-GB" altLang="en-US" dirty="0" smtClean="0">
                <a:ea typeface="Microsoft YaHei" panose="020B0503020204020204" pitchFamily="34" charset="-122"/>
              </a:rPr>
              <a:t>.</a:t>
            </a:r>
            <a:endParaRPr lang="en-GB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882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In 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choosing project I wanted something of practical relevance and use.  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Suggested to me by Jan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Vlok</a:t>
            </a: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NGI only practical option,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other </a:t>
            </a:r>
            <a:r>
              <a:rPr lang="en-ZA" altLang="en-US" baseline="0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ppl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produce high res imagery but v expensive.</a:t>
            </a: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altLang="en-US" baseline="0" dirty="0" smtClean="0">
                <a:ea typeface="Microsoft YaHei" panose="020B0503020204020204" pitchFamily="34" charset="-122"/>
              </a:rPr>
              <a:t>Too much to cover in one presentation, focus on calibration &amp; leaving out a lot of detail in development of classification</a:t>
            </a:r>
          </a:p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en-GB" altLang="en-US" baseline="0" dirty="0" smtClean="0">
              <a:ea typeface="Microsoft YaHei" panose="020B0503020204020204" pitchFamily="34" charset="-122"/>
            </a:endParaRPr>
          </a:p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altLang="en-US" baseline="0" dirty="0" smtClean="0">
                <a:ea typeface="Microsoft YaHei" panose="020B0503020204020204" pitchFamily="34" charset="-122"/>
              </a:rPr>
              <a:t>0:50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Academically some aspects of problem make it quite interesting. i.e. 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Speak a bit of rationale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1.40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7788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Recently have reduced study area as working with imagery for whole of study area was time consuming – give figures – 1 job of calibrated imagery = 400GB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Not practical to test methods on such a large volume of data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Reduced area still presents challenging calibration/classification problem.  Methods developed for reduced area will still be applicable to larger area.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0:30</a:t>
            </a: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1:00</a:t>
            </a: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1.45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3720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200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9 of 10 habitat types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200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Degradation mapping study at much coarser</a:t>
            </a:r>
            <a:r>
              <a:rPr lang="en-GB" sz="1200" kern="1200" baseline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res + </a:t>
            </a:r>
            <a:r>
              <a:rPr lang="en-GB" sz="1200" kern="1200" baseline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jv’s</a:t>
            </a:r>
            <a:r>
              <a:rPr lang="en-GB" sz="1200" kern="1200" baseline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veg map</a:t>
            </a:r>
            <a:endParaRPr lang="en-GB" sz="1200" kern="120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200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It consists of four different aerial survey jobs flown at different times and thus still poses a challenging calibration problem.   2000</a:t>
            </a:r>
            <a:r>
              <a:rPr lang="en-GB" sz="1200" kern="1200" baseline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individual images.</a:t>
            </a:r>
            <a:endParaRPr lang="en-GB" sz="1200" kern="120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200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*** It also includes examples of all the different biomes and nine of the ten habitat types supporting </a:t>
            </a:r>
            <a:r>
              <a:rPr lang="en-GB" sz="1200" i="1" kern="12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Spekboom</a:t>
            </a:r>
            <a:endParaRPr lang="en-GB" sz="1200" i="1" kern="120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1200" i="1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0:50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1200" i="1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0:40</a:t>
            </a: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0:55</a:t>
            </a: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1.45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4107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1:45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dirty="0" smtClean="0"/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First step was to</a:t>
            </a:r>
            <a:r>
              <a:rPr lang="en-US" baseline="0" dirty="0" smtClean="0"/>
              <a:t> obtain calibrated imagery.  NGI free but no radiometric calibration which is </a:t>
            </a:r>
            <a:r>
              <a:rPr lang="en-US" baseline="0" dirty="0" err="1" smtClean="0"/>
              <a:t>req</a:t>
            </a:r>
            <a:r>
              <a:rPr lang="en-US" baseline="0" dirty="0" smtClean="0"/>
              <a:t> for quantitative </a:t>
            </a:r>
            <a:r>
              <a:rPr lang="en-US" baseline="0" dirty="0" err="1" smtClean="0"/>
              <a:t>rs</a:t>
            </a:r>
            <a:r>
              <a:rPr lang="en-US" baseline="0" dirty="0" smtClean="0"/>
              <a:t>.  Radiometric = </a:t>
            </a:r>
            <a:r>
              <a:rPr lang="en-US" baseline="0" dirty="0" err="1" smtClean="0"/>
              <a:t>colour</a:t>
            </a:r>
            <a:r>
              <a:rPr lang="en-US" baseline="0" dirty="0" smtClean="0"/>
              <a:t> / spectral content.  For quantitative </a:t>
            </a:r>
            <a:r>
              <a:rPr lang="en-US" baseline="0" dirty="0" err="1" smtClean="0"/>
              <a:t>rs</a:t>
            </a:r>
            <a:r>
              <a:rPr lang="en-US" baseline="0" dirty="0" smtClean="0"/>
              <a:t> we want to reduce spatial / temporal variations as far as possible.  </a:t>
            </a:r>
            <a:r>
              <a:rPr lang="en-US" b="1" baseline="0" dirty="0" smtClean="0"/>
              <a:t>4 survey jobs of ~ 2000 images in total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baseline="0" dirty="0" smtClean="0"/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aseline="0" dirty="0" smtClean="0"/>
              <a:t>Existing techniques for </a:t>
            </a:r>
            <a:r>
              <a:rPr lang="en-US" b="1" baseline="0" dirty="0" smtClean="0"/>
              <a:t>mosaics of aerial imagery</a:t>
            </a:r>
            <a:r>
              <a:rPr lang="en-US" baseline="0" dirty="0" smtClean="0"/>
              <a:t>…  (aerial imagery has special needs)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dirty="0" smtClean="0"/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/>
              <a:t>Radiometric</a:t>
            </a:r>
            <a:r>
              <a:rPr lang="en-GB" baseline="0" dirty="0" smtClean="0"/>
              <a:t> means spectral content or colour.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baseline="0" dirty="0" smtClean="0"/>
              <a:t>Recurring theme in literature around problems, extending methods over space and time which is partially calibration issue.</a:t>
            </a:r>
            <a:endParaRPr lang="en-GB" b="1" dirty="0" smtClean="0"/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/>
              <a:t>Effects that result in radiometric</a:t>
            </a:r>
            <a:r>
              <a:rPr lang="en-GB" baseline="0" dirty="0" smtClean="0"/>
              <a:t> variation are </a:t>
            </a:r>
            <a:r>
              <a:rPr lang="en-GB" baseline="0" dirty="0" err="1" smtClean="0"/>
              <a:t>phsyically</a:t>
            </a:r>
            <a:r>
              <a:rPr lang="en-GB" baseline="0" dirty="0" smtClean="0"/>
              <a:t> complex and difficult to simulate and quantify.</a:t>
            </a:r>
            <a:endParaRPr lang="en-GB" dirty="0" smtClean="0"/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/>
              <a:t>Absolute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meas</a:t>
            </a:r>
            <a:r>
              <a:rPr lang="en-GB" baseline="0" dirty="0" smtClean="0"/>
              <a:t> not strictly necessary, so long as consistent can be relative but absolute useful for combining / comparing data, consistency over time.</a:t>
            </a:r>
            <a:endParaRPr lang="en-GB" dirty="0" smtClean="0"/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/>
              <a:t>Also </a:t>
            </a:r>
            <a:r>
              <a:rPr lang="en-GB" dirty="0" err="1" smtClean="0"/>
              <a:t>req’d</a:t>
            </a:r>
            <a:r>
              <a:rPr lang="en-GB" dirty="0" smtClean="0"/>
              <a:t> for my research,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ngi</a:t>
            </a:r>
            <a:r>
              <a:rPr lang="en-GB" baseline="0" dirty="0" smtClean="0"/>
              <a:t> economical but </a:t>
            </a:r>
            <a:r>
              <a:rPr lang="en-GB" baseline="0" dirty="0" err="1" smtClean="0"/>
              <a:t>uncalibrated</a:t>
            </a:r>
            <a:r>
              <a:rPr lang="en-GB" baseline="0" dirty="0" smtClean="0"/>
              <a:t>.  Allows fusion w</a:t>
            </a:r>
            <a:endParaRPr lang="en-GB" dirty="0" smtClean="0"/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/>
              <a:t>The high spatial resolution of these images enables analyses on a finer spatial scale than most satellite based platforms can provide and consequently opens up the exploitation of information such as texture, object-based features and unmixed pixel spectra that is not available or less effective in lower resolution images </a:t>
            </a: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4597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:45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:30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These are results of our method.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ZA" altLang="en-US" baseline="0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Visual </a:t>
            </a:r>
            <a:r>
              <a:rPr lang="en-ZA" altLang="en-US" baseline="0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ind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of </a:t>
            </a:r>
            <a:r>
              <a:rPr lang="en-ZA" altLang="en-US" baseline="0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eff</a:t>
            </a:r>
            <a:endParaRPr lang="en-ZA" altLang="en-US" baseline="0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ZA" altLang="en-US" baseline="0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Seamlines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&amp; gradients due to </a:t>
            </a:r>
            <a:r>
              <a:rPr lang="en-ZA" altLang="en-US" baseline="0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brdf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, atmospheric effects</a:t>
            </a: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4254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:15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Seamlines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removed</a:t>
            </a: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4427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AA88525-1D30-4ED9-998D-CE7664646C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2783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6AB1675-35DD-44E9-B447-39690914CF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7135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533400"/>
            <a:ext cx="2055813" cy="50434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6625" cy="50434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0D5C068-85FD-4D5B-8407-9F6A56E7FD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615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F87E38E-F8ED-4ECB-9595-BE43FA3F87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2937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DA68D42-5190-42E6-96F1-B6BE67637D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12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ED3D92C-D8B6-45CA-AE63-5D561018C4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546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560E973-2E37-443D-9E69-5FB7217D24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21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0657BE9-AE86-4567-AEC4-EF57AFE064D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2726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E16081A-7472-4A41-9E04-35A557D942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1383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66DD1FB-7F6B-4700-9A01-52FA20E4BA5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0803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8EF5FA4-3B5F-47FC-B602-7D92B67A13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92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8F478B5-C534-467F-BE2F-88ADD3D569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1759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13404DB-7C5D-44D2-8B7D-E56507A4C7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40588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04FD997-B92C-4D06-97D5-BAA3D92700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3890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533400"/>
            <a:ext cx="2055813" cy="50434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6625" cy="50434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8BED866-E621-4498-A676-63776E6528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43315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4838" cy="9858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7200" y="19050"/>
            <a:ext cx="2890838" cy="3238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>
          <a:xfrm>
            <a:off x="7620000" y="19050"/>
            <a:ext cx="1062038" cy="323850"/>
          </a:xfrm>
        </p:spPr>
        <p:txBody>
          <a:bodyPr/>
          <a:lstStyle>
            <a:lvl1pPr>
              <a:defRPr/>
            </a:lvl1pPr>
          </a:lstStyle>
          <a:p>
            <a:fld id="{CE67B1CE-3D21-4194-9C9F-B0919FF56D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0250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50267FB-A8FF-4657-89C1-EDCF09482F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255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5890779-3F40-4F57-B263-58DC5FECFD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22915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FF8E62B-928A-4D70-B64B-58F522615C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38380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CB462FA-2D59-4019-B7D2-F8739E633C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48807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8FA5E71-CAEE-4EE9-A6DF-65D619E8F9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24420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174A207B-218F-4027-8981-EBBB999F0B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579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907CC80-6B1D-48B4-8FB0-824728AC66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5782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46954FA-61CD-48AA-BB5E-6296D477B3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3706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A6691D2-AF4C-4234-A862-352F22C9C6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62635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88F9A4C-248A-4BB9-ABD9-908C3F271D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6372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9AAE22A-C7CA-400F-BBC1-064E34549F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71512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533400"/>
            <a:ext cx="2055813" cy="50434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6625" cy="50434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0867FA0-E5EA-4B1C-BB2B-C5DF8E5FB4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33304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C477163-0C49-4DD7-AE26-9950B0932C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97217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1248C5E-A04A-4F81-90A6-06B0D81298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0334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127BC631-F01F-4796-BF70-0880C378BA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33063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CA22595-CC38-4C89-B44B-876A8CE699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42685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7323C87-C533-43AE-B81C-511D205109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781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F45775D-24FB-4920-B536-9654BA894C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44850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517280C-DB9C-4D48-B784-F5CBC235EE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62614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15DA644-4FFC-43F2-93F6-4CCC4C14FE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30308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D081B0F-F592-4B39-970E-1B5053A706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99981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35F0EC5-68DC-432A-9A43-C810EAB416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21296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AB0FD63-322D-40BA-8D03-80ADE572B3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2794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533400"/>
            <a:ext cx="2055813" cy="50434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6625" cy="50434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0D81EEC-D5A2-4E30-8AA4-5C6715F492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29728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8808173-7896-4FD3-85C5-D55FC63DE6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5179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5FFC17F-D1CF-4A16-A33F-E2A44E8160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5391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5190228-3EB1-4192-A89B-8597DE30A3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82339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74A6434-F031-4FA7-962D-4CDBA864A6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421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43B4367-0A36-4F6D-9BE2-28FDC1400C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2538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1DE2783-49A5-42C7-AD73-D02E646675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82757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056EFC4-2BFD-4CC6-B7CC-0F43DB0882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89604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BE2E74F-9DFF-40BD-97B9-EDC7440C7C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64455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27A2096-D4E9-44D8-9E03-70EAA7C355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95754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4454B56-FA54-4BAB-8EFB-E1353C1781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93105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9AAC2D0-BA48-40BF-A0F5-D2118068F6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8153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533400"/>
            <a:ext cx="2055813" cy="50434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6625" cy="50434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22412DE-3483-4B4B-ACA1-EF99A84492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342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C6492EC-4726-4D5E-A74B-2400B3E153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717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85C16D5-5F48-4154-962D-0C492FDA06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924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2F1D65C-69EC-4A6D-A6C7-979CCED97C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628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B3B9D65-6EE7-4063-8181-91462FAE7F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681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48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397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36512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457200" y="-3175"/>
            <a:ext cx="2890838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3429000" y="-1588"/>
            <a:ext cx="4114800" cy="368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7620000" y="-3175"/>
            <a:ext cx="1062038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E9171698-5735-4059-8F43-E0AD00B9D20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1F497D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36512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2051" name="Line 3"/>
          <p:cNvSpPr>
            <a:spLocks noChangeShapeType="1"/>
          </p:cNvSpPr>
          <p:nvPr/>
        </p:nvSpPr>
        <p:spPr bwMode="auto">
          <a:xfrm>
            <a:off x="685800" y="3398838"/>
            <a:ext cx="7848600" cy="1587"/>
          </a:xfrm>
          <a:prstGeom prst="line">
            <a:avLst/>
          </a:prstGeom>
          <a:noFill/>
          <a:ln w="19080">
            <a:solidFill>
              <a:srgbClr val="1F497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48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397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57200" y="19050"/>
            <a:ext cx="2890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3429000" y="19050"/>
            <a:ext cx="4114800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7620000" y="19050"/>
            <a:ext cx="10620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</a:tabLst>
              <a:defRPr sz="1400" b="1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fld id="{2048DDE7-5FB8-4A31-9850-205985CA03E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708" r:id="rId12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1F497D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36512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3075" name="Line 3"/>
          <p:cNvSpPr>
            <a:spLocks noChangeShapeType="1"/>
          </p:cNvSpPr>
          <p:nvPr/>
        </p:nvSpPr>
        <p:spPr bwMode="auto">
          <a:xfrm>
            <a:off x="731838" y="4598988"/>
            <a:ext cx="7848600" cy="1587"/>
          </a:xfrm>
          <a:prstGeom prst="line">
            <a:avLst/>
          </a:prstGeom>
          <a:noFill/>
          <a:ln w="19080">
            <a:solidFill>
              <a:srgbClr val="EEECE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48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397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57200" y="19050"/>
            <a:ext cx="2890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3429000" y="19050"/>
            <a:ext cx="4114800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7620000" y="19050"/>
            <a:ext cx="10620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</a:tabLst>
              <a:defRPr sz="1400" b="1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fld id="{27F7AFD3-F697-437A-8F0C-F6F9BA5B4B8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EEECE1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36512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4099" name="Line 3"/>
          <p:cNvSpPr>
            <a:spLocks noChangeShapeType="1"/>
          </p:cNvSpPr>
          <p:nvPr/>
        </p:nvSpPr>
        <p:spPr bwMode="auto">
          <a:xfrm flipH="1">
            <a:off x="4567238" y="1692275"/>
            <a:ext cx="11112" cy="4708525"/>
          </a:xfrm>
          <a:prstGeom prst="line">
            <a:avLst/>
          </a:prstGeom>
          <a:noFill/>
          <a:ln w="19080">
            <a:solidFill>
              <a:srgbClr val="1F497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48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397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57200" y="19050"/>
            <a:ext cx="2890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3429000" y="19050"/>
            <a:ext cx="4114800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7620000" y="19050"/>
            <a:ext cx="10620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</a:tabLst>
              <a:defRPr sz="1400" b="1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fld id="{22C0097F-E173-4EDA-90CF-7124E830A9A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1F497D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36512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5123" name="Line 3"/>
          <p:cNvSpPr>
            <a:spLocks noChangeShapeType="1"/>
          </p:cNvSpPr>
          <p:nvPr/>
        </p:nvSpPr>
        <p:spPr bwMode="auto">
          <a:xfrm flipH="1">
            <a:off x="2770188" y="792163"/>
            <a:ext cx="11112" cy="5578475"/>
          </a:xfrm>
          <a:prstGeom prst="line">
            <a:avLst/>
          </a:prstGeom>
          <a:noFill/>
          <a:ln w="19080">
            <a:solidFill>
              <a:srgbClr val="1F497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48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397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57200" y="19050"/>
            <a:ext cx="2890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3429000" y="19050"/>
            <a:ext cx="4114800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7620000" y="19050"/>
            <a:ext cx="10620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</a:tabLst>
              <a:defRPr sz="1400" b="1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fld id="{42499E71-4796-4E9E-A1BC-B5B0EC35AA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1F497D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546475"/>
            <a:ext cx="3962400" cy="298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ZA" altLang="en-US" sz="3600" b="1" dirty="0">
                <a:solidFill>
                  <a:srgbClr val="1F497D"/>
                </a:solidFill>
                <a:ea typeface="Microsoft YaHei" panose="020B0503020204020204" pitchFamily="34" charset="-122"/>
              </a:rPr>
              <a:t>Very High Resolution </a:t>
            </a:r>
            <a:r>
              <a:rPr lang="en-ZA" altLang="en-US" sz="3600" b="1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Remote Sensing of </a:t>
            </a:r>
            <a:r>
              <a:rPr lang="en-ZA" altLang="en-US" sz="3600" b="1" dirty="0" err="1">
                <a:solidFill>
                  <a:srgbClr val="1F497D"/>
                </a:solidFill>
                <a:ea typeface="Microsoft YaHei" panose="020B0503020204020204" pitchFamily="34" charset="-122"/>
              </a:rPr>
              <a:t>Spekboom</a:t>
            </a:r>
            <a:r>
              <a:rPr lang="en-ZA" altLang="en-US" sz="3600" b="1" dirty="0">
                <a:solidFill>
                  <a:srgbClr val="1F497D"/>
                </a:solidFill>
                <a:ea typeface="Microsoft YaHei" panose="020B0503020204020204" pitchFamily="34" charset="-122"/>
              </a:rPr>
              <a:t> Canopy Cover</a:t>
            </a:r>
            <a:endParaRPr lang="en-GB" altLang="en-US" sz="3600" b="1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685800" y="3505200"/>
            <a:ext cx="365760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550"/>
              </a:spcBef>
              <a:buClrTx/>
              <a:buSzPct val="85000"/>
              <a:buFontTx/>
              <a:buNone/>
            </a:pPr>
            <a:endParaRPr lang="en-GB" altLang="en-US" sz="2200" dirty="0">
              <a:solidFill>
                <a:schemeClr val="tx1"/>
              </a:solidFill>
              <a:ea typeface="Microsoft YaHei" panose="020B0503020204020204" pitchFamily="34" charset="-122"/>
            </a:endParaRPr>
          </a:p>
          <a:p>
            <a:pPr>
              <a:lnSpc>
                <a:spcPct val="90000"/>
              </a:lnSpc>
              <a:spcBef>
                <a:spcPts val="550"/>
              </a:spcBef>
              <a:buClrTx/>
              <a:buSzPct val="85000"/>
              <a:buFontTx/>
              <a:buNone/>
            </a:pPr>
            <a:r>
              <a:rPr lang="en-GB" altLang="en-US" sz="2200" dirty="0" err="1">
                <a:solidFill>
                  <a:schemeClr val="tx1"/>
                </a:solidFill>
                <a:ea typeface="Microsoft YaHei" panose="020B0503020204020204" pitchFamily="34" charset="-122"/>
              </a:rPr>
              <a:t>Dugal</a:t>
            </a:r>
            <a:r>
              <a:rPr lang="en-GB" altLang="en-US" sz="2200" dirty="0">
                <a:solidFill>
                  <a:schemeClr val="tx1"/>
                </a:solidFill>
                <a:ea typeface="Microsoft YaHei" panose="020B0503020204020204" pitchFamily="34" charset="-122"/>
              </a:rPr>
              <a:t> </a:t>
            </a:r>
            <a:r>
              <a:rPr lang="en-GB" altLang="en-US" sz="2200" dirty="0" smtClean="0">
                <a:solidFill>
                  <a:schemeClr val="tx1"/>
                </a:solidFill>
                <a:ea typeface="Microsoft YaHei" panose="020B0503020204020204" pitchFamily="34" charset="-122"/>
              </a:rPr>
              <a:t>Harris</a:t>
            </a:r>
            <a:r>
              <a:rPr lang="en-GB" altLang="en-US" sz="2200" baseline="30000" dirty="0" smtClean="0">
                <a:solidFill>
                  <a:schemeClr val="tx1"/>
                </a:solidFill>
                <a:ea typeface="Microsoft YaHei" panose="020B0503020204020204" pitchFamily="34" charset="-122"/>
              </a:rPr>
              <a:t>1</a:t>
            </a:r>
          </a:p>
          <a:p>
            <a:pPr>
              <a:lnSpc>
                <a:spcPct val="90000"/>
              </a:lnSpc>
              <a:spcBef>
                <a:spcPts val="550"/>
              </a:spcBef>
              <a:buClrTx/>
              <a:buSzPct val="85000"/>
              <a:buFontTx/>
              <a:buNone/>
            </a:pPr>
            <a:r>
              <a:rPr lang="en-GB" altLang="en-US" sz="2200" dirty="0" smtClean="0">
                <a:solidFill>
                  <a:schemeClr val="tx1"/>
                </a:solidFill>
                <a:ea typeface="Microsoft YaHei" panose="020B0503020204020204" pitchFamily="34" charset="-122"/>
              </a:rPr>
              <a:t>Jan Vlok</a:t>
            </a:r>
            <a:r>
              <a:rPr lang="en-GB" altLang="en-US" sz="2200" baseline="30000" dirty="0">
                <a:solidFill>
                  <a:schemeClr val="tx1"/>
                </a:solidFill>
                <a:ea typeface="Microsoft YaHei" panose="020B0503020204020204" pitchFamily="34" charset="-122"/>
              </a:rPr>
              <a:t>2</a:t>
            </a:r>
            <a:endParaRPr lang="en-GB" altLang="en-US" sz="2200" baseline="30000" dirty="0" smtClean="0">
              <a:solidFill>
                <a:schemeClr val="tx1"/>
              </a:solidFill>
              <a:ea typeface="Microsoft YaHei" panose="020B0503020204020204" pitchFamily="34" charset="-122"/>
            </a:endParaRPr>
          </a:p>
          <a:p>
            <a:pPr>
              <a:lnSpc>
                <a:spcPct val="90000"/>
              </a:lnSpc>
              <a:spcBef>
                <a:spcPts val="550"/>
              </a:spcBef>
              <a:buClrTx/>
              <a:buSzPct val="85000"/>
            </a:pPr>
            <a:r>
              <a:rPr lang="en-GB" altLang="en-US" sz="2200" dirty="0" err="1">
                <a:solidFill>
                  <a:schemeClr val="tx1"/>
                </a:solidFill>
                <a:ea typeface="Microsoft YaHei" panose="020B0503020204020204" pitchFamily="34" charset="-122"/>
              </a:rPr>
              <a:t>Adriaan</a:t>
            </a:r>
            <a:r>
              <a:rPr lang="en-GB" altLang="en-US" sz="2200" dirty="0">
                <a:solidFill>
                  <a:schemeClr val="tx1"/>
                </a:solidFill>
                <a:ea typeface="Microsoft YaHei" panose="020B0503020204020204" pitchFamily="34" charset="-122"/>
              </a:rPr>
              <a:t> Van </a:t>
            </a:r>
            <a:r>
              <a:rPr lang="en-GB" altLang="en-US" sz="2200" dirty="0" smtClean="0">
                <a:solidFill>
                  <a:schemeClr val="tx1"/>
                </a:solidFill>
                <a:ea typeface="Microsoft YaHei" panose="020B0503020204020204" pitchFamily="34" charset="-122"/>
              </a:rPr>
              <a:t>Niekerk</a:t>
            </a:r>
            <a:r>
              <a:rPr lang="en-GB" altLang="en-US" sz="2200" baseline="30000" dirty="0">
                <a:solidFill>
                  <a:schemeClr val="tx1"/>
                </a:solidFill>
                <a:ea typeface="Microsoft YaHei" panose="020B0503020204020204" pitchFamily="34" charset="-122"/>
              </a:rPr>
              <a:t>3</a:t>
            </a:r>
            <a:endParaRPr lang="en-ZA" altLang="en-US" sz="2200" baseline="30000" dirty="0">
              <a:solidFill>
                <a:schemeClr val="tx1"/>
              </a:solidFill>
              <a:ea typeface="Microsoft YaHei" panose="020B0503020204020204" pitchFamily="34" charset="-122"/>
            </a:endParaRPr>
          </a:p>
          <a:p>
            <a:pPr marL="228600" indent="-228600">
              <a:lnSpc>
                <a:spcPct val="90000"/>
              </a:lnSpc>
              <a:spcBef>
                <a:spcPts val="425"/>
              </a:spcBef>
              <a:buClrTx/>
              <a:buSzPct val="85000"/>
              <a:buFont typeface="+mj-lt"/>
              <a:buAutoNum type="arabicPeriod"/>
            </a:pPr>
            <a:r>
              <a:rPr lang="en-GB" altLang="en-US" sz="1100" dirty="0">
                <a:solidFill>
                  <a:schemeClr val="tx1"/>
                </a:solidFill>
                <a:ea typeface="Microsoft YaHei" panose="020B0503020204020204" pitchFamily="34" charset="-122"/>
              </a:rPr>
              <a:t>Department of Geography &amp; Environmental </a:t>
            </a:r>
            <a:r>
              <a:rPr lang="en-GB" altLang="en-US" sz="1100" dirty="0" smtClean="0">
                <a:solidFill>
                  <a:schemeClr val="tx1"/>
                </a:solidFill>
                <a:ea typeface="Microsoft YaHei" panose="020B0503020204020204" pitchFamily="34" charset="-122"/>
              </a:rPr>
              <a:t>Studies, Stellenbosch University</a:t>
            </a:r>
          </a:p>
          <a:p>
            <a:pPr marL="228600" indent="-228600">
              <a:lnSpc>
                <a:spcPct val="90000"/>
              </a:lnSpc>
              <a:spcBef>
                <a:spcPts val="425"/>
              </a:spcBef>
              <a:buClrTx/>
              <a:buSzPct val="85000"/>
              <a:buFont typeface="+mj-lt"/>
              <a:buAutoNum type="arabicPeriod"/>
            </a:pPr>
            <a:r>
              <a:rPr lang="en-ZA" sz="1100" dirty="0" smtClean="0">
                <a:solidFill>
                  <a:schemeClr val="tx1"/>
                </a:solidFill>
              </a:rPr>
              <a:t>Research </a:t>
            </a:r>
            <a:r>
              <a:rPr lang="en-ZA" sz="1100" dirty="0">
                <a:solidFill>
                  <a:schemeClr val="tx1"/>
                </a:solidFill>
              </a:rPr>
              <a:t>Associate, Nelson Mandela Metropolitan </a:t>
            </a:r>
            <a:r>
              <a:rPr lang="en-ZA" sz="1100" dirty="0" smtClean="0">
                <a:solidFill>
                  <a:schemeClr val="tx1"/>
                </a:solidFill>
              </a:rPr>
              <a:t>University</a:t>
            </a:r>
          </a:p>
          <a:p>
            <a:pPr marL="228600" indent="-228600">
              <a:lnSpc>
                <a:spcPct val="90000"/>
              </a:lnSpc>
              <a:spcBef>
                <a:spcPts val="425"/>
              </a:spcBef>
              <a:buClrTx/>
              <a:buSzPct val="85000"/>
              <a:buFont typeface="+mj-lt"/>
              <a:buAutoNum type="arabicPeriod"/>
            </a:pPr>
            <a:r>
              <a:rPr lang="en-ZA" sz="1100" dirty="0">
                <a:solidFill>
                  <a:schemeClr val="tx1"/>
                </a:solidFill>
              </a:rPr>
              <a:t>Centre for Geographical Analysis, Stellenbosch University</a:t>
            </a:r>
          </a:p>
          <a:p>
            <a:pPr marL="228600" indent="-228600">
              <a:lnSpc>
                <a:spcPct val="90000"/>
              </a:lnSpc>
              <a:spcBef>
                <a:spcPts val="425"/>
              </a:spcBef>
              <a:buClrTx/>
              <a:buSzPct val="85000"/>
              <a:buFont typeface="+mj-lt"/>
              <a:buAutoNum type="arabicPeriod"/>
            </a:pPr>
            <a:endParaRPr lang="en-ZA" sz="11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425"/>
              </a:spcBef>
              <a:buClrTx/>
              <a:buSzPct val="85000"/>
              <a:buFont typeface="+mj-lt"/>
              <a:buAutoNum type="arabicPeriod"/>
            </a:pPr>
            <a:endParaRPr lang="en-GB" altLang="en-US" sz="1700" dirty="0">
              <a:solidFill>
                <a:schemeClr val="tx1"/>
              </a:solidFill>
              <a:ea typeface="Microsoft YaHei" panose="020B0503020204020204" pitchFamily="34" charset="-122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236296" y="6485532"/>
            <a:ext cx="1221904" cy="293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ts val="600"/>
              </a:spcBef>
              <a:buClrTx/>
              <a:buFontTx/>
              <a:buNone/>
            </a:pPr>
            <a:r>
              <a:rPr lang="en-GB" altLang="en-US" sz="1100" dirty="0" smtClean="0">
                <a:ea typeface="Microsoft YaHei" panose="020B0503020204020204" pitchFamily="34" charset="-122"/>
              </a:rPr>
              <a:t>[Source: J. </a:t>
            </a:r>
            <a:r>
              <a:rPr lang="en-GB" altLang="en-US" sz="1100" dirty="0" err="1" smtClean="0">
                <a:ea typeface="Microsoft YaHei" panose="020B0503020204020204" pitchFamily="34" charset="-122"/>
              </a:rPr>
              <a:t>Vlok</a:t>
            </a:r>
            <a:r>
              <a:rPr lang="en-GB" altLang="en-US" sz="1100" dirty="0" smtClean="0">
                <a:ea typeface="Microsoft YaHei" panose="020B0503020204020204" pitchFamily="34" charset="-122"/>
              </a:rPr>
              <a:t>]</a:t>
            </a:r>
            <a:endParaRPr lang="en-GB" altLang="en-US" sz="1100" dirty="0"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Classification</a:t>
            </a: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: Methodology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395536" y="1524000"/>
            <a:ext cx="8229600" cy="4353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>
                <a:ea typeface="Microsoft YaHei" panose="020B0503020204020204" pitchFamily="34" charset="-122"/>
              </a:rPr>
              <a:t>Per-pixel approach was found to be adequate and avoided the complexities and computation time associated with object based approaches.</a:t>
            </a:r>
          </a:p>
          <a:p>
            <a:pPr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>
                <a:ea typeface="Microsoft YaHei" panose="020B0503020204020204" pitchFamily="34" charset="-122"/>
              </a:rPr>
              <a:t>Three classes (</a:t>
            </a:r>
            <a:r>
              <a:rPr lang="en-GB" altLang="en-US" dirty="0" err="1" smtClean="0">
                <a:ea typeface="Microsoft YaHei" panose="020B0503020204020204" pitchFamily="34" charset="-122"/>
              </a:rPr>
              <a:t>Spekboom</a:t>
            </a:r>
            <a:r>
              <a:rPr lang="en-GB" altLang="en-US" dirty="0" smtClean="0">
                <a:ea typeface="Microsoft YaHei" panose="020B0503020204020204" pitchFamily="34" charset="-122"/>
              </a:rPr>
              <a:t>, Tree, Background) were used -  to improve classifier descriptive complexity.</a:t>
            </a:r>
          </a:p>
          <a:p>
            <a:pPr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>
                <a:ea typeface="Microsoft YaHei" panose="020B0503020204020204" pitchFamily="34" charset="-122"/>
              </a:rPr>
              <a:t>Canopy cover found as </a:t>
            </a:r>
            <a:r>
              <a:rPr lang="en-GB" dirty="0" smtClean="0"/>
              <a:t>portion of pixels classified as </a:t>
            </a:r>
            <a:r>
              <a:rPr lang="en-GB" dirty="0" err="1" smtClean="0"/>
              <a:t>Spekboom</a:t>
            </a:r>
            <a:r>
              <a:rPr lang="en-GB" dirty="0" smtClean="0"/>
              <a:t> over an area of interest.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/>
              <a:t>46 spectral, textural and vegetation index features were evaluated.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/>
              <a:t>A method of selecting features in the presence of redundancy was developed and used to select a reduced set of 6 informative </a:t>
            </a:r>
            <a:r>
              <a:rPr lang="en-GB" altLang="en-US" dirty="0" smtClean="0"/>
              <a:t>features.</a:t>
            </a:r>
            <a:endParaRPr lang="en-GB" altLang="en-US" dirty="0"/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/>
              <a:t>A number of classifiers (KNN, normal Bayes, SVM, random forest, decision tree) were evaluated.</a:t>
            </a:r>
          </a:p>
          <a:p>
            <a:pPr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dirty="0" smtClean="0"/>
              <a:t>Computation </a:t>
            </a:r>
            <a:r>
              <a:rPr lang="en-GB" dirty="0"/>
              <a:t>time </a:t>
            </a:r>
            <a:r>
              <a:rPr lang="en-GB" dirty="0" smtClean="0"/>
              <a:t>was considered when choosing features and classifier.</a:t>
            </a:r>
          </a:p>
        </p:txBody>
      </p:sp>
    </p:spTree>
    <p:extLst>
      <p:ext uri="{BB962C8B-B14F-4D97-AF65-F5344CB8AC3E}">
        <p14:creationId xmlns:p14="http://schemas.microsoft.com/office/powerpoint/2010/main" val="14232689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Classification</a:t>
            </a: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: Data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323528" y="3621021"/>
            <a:ext cx="8229600" cy="314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>
                <a:ea typeface="Microsoft YaHei" panose="020B0503020204020204" pitchFamily="34" charset="-122"/>
              </a:rPr>
              <a:t>In situ canopy cover data</a:t>
            </a:r>
          </a:p>
          <a:p>
            <a:pPr lvl="1"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>
                <a:ea typeface="Microsoft YaHei" panose="020B0503020204020204" pitchFamily="34" charset="-122"/>
              </a:rPr>
              <a:t>20 </a:t>
            </a:r>
            <a:r>
              <a:rPr lang="en-GB" altLang="en-US" dirty="0">
                <a:ea typeface="Microsoft YaHei" panose="020B0503020204020204" pitchFamily="34" charset="-122"/>
              </a:rPr>
              <a:t>sites of roughly a hectare each were selected to encompass variation in geology, biome and level of degradation. </a:t>
            </a:r>
          </a:p>
          <a:p>
            <a:pPr lvl="1" algn="just"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>
                <a:ea typeface="Microsoft YaHei" panose="020B0503020204020204" pitchFamily="34" charset="-122"/>
              </a:rPr>
              <a:t>Boundary polygons were recorded with a DGPS device.  </a:t>
            </a:r>
          </a:p>
          <a:p>
            <a:pPr lvl="1" algn="just"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>
                <a:ea typeface="Microsoft YaHei" panose="020B0503020204020204" pitchFamily="34" charset="-122"/>
              </a:rPr>
              <a:t>Estimates of canopy cover inside the polygons were established </a:t>
            </a:r>
            <a:r>
              <a:rPr lang="en-GB" altLang="en-US" dirty="0" smtClean="0">
                <a:ea typeface="Microsoft YaHei" panose="020B0503020204020204" pitchFamily="34" charset="-122"/>
              </a:rPr>
              <a:t>visually.</a:t>
            </a:r>
          </a:p>
          <a:p>
            <a:pPr lvl="1" algn="just"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>
                <a:ea typeface="Microsoft YaHei" panose="020B0503020204020204" pitchFamily="34" charset="-122"/>
              </a:rPr>
              <a:t>Used for evaluating accuracy of canopy cover estimates.</a:t>
            </a:r>
          </a:p>
          <a:p>
            <a:pPr algn="just"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>
                <a:ea typeface="Microsoft YaHei" panose="020B0503020204020204" pitchFamily="34" charset="-122"/>
              </a:rPr>
              <a:t>Labelled pixel data</a:t>
            </a:r>
          </a:p>
          <a:p>
            <a:pPr lvl="1" algn="just"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/>
              <a:t>Established </a:t>
            </a:r>
            <a:r>
              <a:rPr lang="en-GB" altLang="en-US" dirty="0"/>
              <a:t>by </a:t>
            </a:r>
            <a:r>
              <a:rPr lang="en-GB" altLang="en-US" dirty="0" smtClean="0"/>
              <a:t>creating and hand-labelling polygons in the imagery.</a:t>
            </a:r>
          </a:p>
          <a:p>
            <a:pPr lvl="1" algn="just"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>
                <a:ea typeface="Microsoft YaHei" panose="020B0503020204020204" pitchFamily="34" charset="-122"/>
              </a:rPr>
              <a:t>Used for training and validation of per-pixel classifier.</a:t>
            </a:r>
          </a:p>
          <a:p>
            <a:pPr algn="just"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endParaRPr lang="en-GB" altLang="en-US" dirty="0" smtClean="0">
              <a:ea typeface="Microsoft YaHei" panose="020B0503020204020204" pitchFamily="34" charset="-122"/>
            </a:endParaRPr>
          </a:p>
          <a:p>
            <a:pPr algn="just"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endParaRPr lang="en-GB" altLang="en-US" dirty="0">
              <a:ea typeface="Microsoft YaHe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7"/>
            <a:ext cx="3312368" cy="2208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412777"/>
            <a:ext cx="3547951" cy="21264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48264" y="1988840"/>
            <a:ext cx="648072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ZA" sz="1400" b="1" dirty="0" smtClean="0">
                <a:solidFill>
                  <a:schemeClr val="tx1"/>
                </a:solidFill>
              </a:rPr>
              <a:t>Label</a:t>
            </a:r>
            <a:endParaRPr lang="en-ZA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255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085728"/>
              </p:ext>
            </p:extLst>
          </p:nvPr>
        </p:nvGraphicFramePr>
        <p:xfrm>
          <a:off x="323528" y="4509120"/>
          <a:ext cx="4824536" cy="1800201"/>
        </p:xfrm>
        <a:graphic>
          <a:graphicData uri="http://schemas.openxmlformats.org/drawingml/2006/table">
            <a:tbl>
              <a:tblPr firstRow="1" firstCol="1" bandRow="1"/>
              <a:tblGrid>
                <a:gridCol w="1086893"/>
                <a:gridCol w="842532"/>
                <a:gridCol w="965037"/>
                <a:gridCol w="965037"/>
                <a:gridCol w="965037"/>
              </a:tblGrid>
              <a:tr h="3862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9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9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  <a:endParaRPr lang="en-ZA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9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Spekboom</a:t>
                      </a:r>
                      <a:endParaRPr lang="en-ZA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9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ZA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9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 (%)</a:t>
                      </a:r>
                      <a:r>
                        <a:rPr lang="en-GB" sz="900" baseline="30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ZA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90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9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30103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514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30617</a:t>
                      </a:r>
                      <a:endParaRPr lang="en-ZA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98.32</a:t>
                      </a:r>
                      <a:endParaRPr lang="en-ZA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12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900" b="1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Spekboom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1491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25769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27260</a:t>
                      </a:r>
                      <a:endParaRPr lang="en-ZA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94.53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2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9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31594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26283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57877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90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9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 (%)</a:t>
                      </a:r>
                      <a:r>
                        <a:rPr lang="en-GB" sz="900" b="1" baseline="30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ZA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95.28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98.04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12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9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Kappa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62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9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Overall Error (%)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3.57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Classification:</a:t>
            </a: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 Results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23528" y="1466849"/>
            <a:ext cx="5115880" cy="275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/>
              <a:t>6 informative features were </a:t>
            </a:r>
            <a:r>
              <a:rPr lang="en-GB" altLang="en-US" dirty="0"/>
              <a:t>selected (</a:t>
            </a:r>
            <a:r>
              <a:rPr lang="en-GB" altLang="en-US" dirty="0" smtClean="0"/>
              <a:t>NDVI, </a:t>
            </a:r>
            <a:r>
              <a:rPr lang="en-GB" altLang="en-US" dirty="0"/>
              <a:t>pc1, EntropyPc1, </a:t>
            </a:r>
            <a:r>
              <a:rPr lang="en-GB" altLang="en-US" dirty="0" err="1"/>
              <a:t>gN</a:t>
            </a:r>
            <a:r>
              <a:rPr lang="en-GB" altLang="en-US" dirty="0"/>
              <a:t>, </a:t>
            </a:r>
            <a:r>
              <a:rPr lang="en-GB" altLang="en-US" dirty="0" err="1"/>
              <a:t>bN</a:t>
            </a:r>
            <a:r>
              <a:rPr lang="en-GB" altLang="en-US" dirty="0"/>
              <a:t> and </a:t>
            </a:r>
            <a:r>
              <a:rPr lang="en-GB" altLang="en-US" dirty="0" smtClean="0"/>
              <a:t>rc2)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/>
              <a:t>Decision </a:t>
            </a:r>
            <a:r>
              <a:rPr lang="en-GB" altLang="en-US" dirty="0"/>
              <a:t>tree </a:t>
            </a:r>
            <a:r>
              <a:rPr lang="en-GB" altLang="en-US" dirty="0" smtClean="0"/>
              <a:t>chosen as </a:t>
            </a:r>
            <a:r>
              <a:rPr lang="en-GB" altLang="en-US" dirty="0"/>
              <a:t>it achieved best results on in situ canopy cover data and was the second fastest</a:t>
            </a:r>
            <a:r>
              <a:rPr lang="en-GB" altLang="en-US" dirty="0" smtClean="0"/>
              <a:t>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/>
              <a:t>A mean absolute canopy cover error of 6% was obtained over 20 ground truth sites.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/>
              <a:t>Overall the performance was remarkably good although some sites did prove problematic.</a:t>
            </a:r>
            <a:endParaRPr lang="en-GB" alt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843813"/>
              </p:ext>
            </p:extLst>
          </p:nvPr>
        </p:nvGraphicFramePr>
        <p:xfrm>
          <a:off x="5508104" y="1590057"/>
          <a:ext cx="3408784" cy="470187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909009"/>
                <a:gridCol w="454504"/>
                <a:gridCol w="1060511"/>
                <a:gridCol w="984760"/>
              </a:tblGrid>
              <a:tr h="30258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Area</a:t>
                      </a:r>
                      <a:endParaRPr lang="en-Z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Num.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Ground Truth (%)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Classifier (%)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8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Groenfontein</a:t>
                      </a:r>
                      <a:endParaRPr lang="en-Z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0.07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74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Z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4.00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0.47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74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Z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10.00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8.21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74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Z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25.00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17.44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Matjiesvlei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1a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6.00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7.21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74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1b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22.50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31.37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74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Z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70.00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67.38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74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85.00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73.12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74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65.00</a:t>
                      </a:r>
                      <a:endParaRPr lang="en-Z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70.34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74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37.50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35.95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74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17.50</a:t>
                      </a:r>
                      <a:endParaRPr lang="en-Z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12.01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74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  <a:endParaRPr lang="en-Z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15.00</a:t>
                      </a:r>
                      <a:endParaRPr lang="en-Z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25.74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74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2.00</a:t>
                      </a:r>
                      <a:endParaRPr lang="en-Z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5.42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4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Rooiberg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20.00</a:t>
                      </a:r>
                      <a:endParaRPr lang="en-Z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6.03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74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11.00</a:t>
                      </a:r>
                      <a:endParaRPr lang="en-Z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1.03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74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endParaRPr lang="en-Z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0.00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4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Grootkop</a:t>
                      </a:r>
                      <a:endParaRPr lang="en-Z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22.50</a:t>
                      </a:r>
                      <a:endParaRPr lang="en-Z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8.05</a:t>
                      </a:r>
                      <a:endParaRPr lang="en-Z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74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0.50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0.22</a:t>
                      </a:r>
                      <a:endParaRPr lang="en-Z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74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42.50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34.38</a:t>
                      </a:r>
                      <a:endParaRPr lang="en-Z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742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77.50</a:t>
                      </a:r>
                      <a:endParaRPr lang="en-ZA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71.27</a:t>
                      </a:r>
                      <a:endParaRPr lang="en-Z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83"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MAE (SAE)</a:t>
                      </a:r>
                      <a:r>
                        <a:rPr lang="en-GB" sz="900" b="1" baseline="30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</a:t>
                      </a:r>
                      <a:endParaRPr lang="en-Z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5.85% (4.65%)</a:t>
                      </a:r>
                      <a:endParaRPr lang="en-ZA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79512" y="6348317"/>
            <a:ext cx="1944216" cy="24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  <a:buClrTx/>
              <a:buFontTx/>
              <a:buNone/>
            </a:pPr>
            <a:r>
              <a:rPr lang="en-ZA" altLang="en-US" sz="1100" dirty="0" smtClean="0">
                <a:ea typeface="Microsoft YaHei" panose="020B0503020204020204" pitchFamily="34" charset="-122"/>
              </a:rPr>
              <a:t>Two –class confusion matrix</a:t>
            </a:r>
            <a:endParaRPr lang="en-GB" altLang="en-US" sz="1100" dirty="0">
              <a:ea typeface="Microsoft YaHei" panose="020B0503020204020204" pitchFamily="34" charset="-122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447522" y="6345258"/>
            <a:ext cx="2295806" cy="239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  <a:buClrTx/>
              <a:buFontTx/>
              <a:buNone/>
            </a:pPr>
            <a:r>
              <a:rPr lang="en-GB" altLang="en-US" sz="1100" dirty="0" smtClean="0">
                <a:ea typeface="Microsoft YaHei" panose="020B0503020204020204" pitchFamily="34" charset="-122"/>
              </a:rPr>
              <a:t>Canopy cover estimation accuracy</a:t>
            </a:r>
            <a:endParaRPr lang="en-GB" altLang="en-US" sz="1100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593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>
                <a:solidFill>
                  <a:srgbClr val="1F497D"/>
                </a:solidFill>
                <a:ea typeface="Microsoft YaHei" panose="020B0503020204020204" pitchFamily="34" charset="-122"/>
              </a:rPr>
              <a:t>Classification:</a:t>
            </a:r>
            <a:r>
              <a:rPr lang="en-US" altLang="en-US" sz="3200" dirty="0">
                <a:solidFill>
                  <a:srgbClr val="1F497D"/>
                </a:solidFill>
                <a:ea typeface="Microsoft YaHei" panose="020B0503020204020204" pitchFamily="34" charset="-122"/>
              </a:rPr>
              <a:t> Results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0"/>
            <a:ext cx="5941695" cy="42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67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</a:pPr>
            <a:r>
              <a:rPr lang="en-US" altLang="en-US" sz="3200" b="1" dirty="0">
                <a:solidFill>
                  <a:srgbClr val="1F497D"/>
                </a:solidFill>
                <a:ea typeface="Microsoft YaHei" panose="020B0503020204020204" pitchFamily="34" charset="-122"/>
              </a:rPr>
              <a:t>Classification:</a:t>
            </a:r>
            <a:r>
              <a:rPr lang="en-US" altLang="en-US" sz="3200" dirty="0">
                <a:solidFill>
                  <a:srgbClr val="1F497D"/>
                </a:solidFill>
                <a:ea typeface="Microsoft YaHei" panose="020B0503020204020204" pitchFamily="34" charset="-122"/>
              </a:rPr>
              <a:t> </a:t>
            </a: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Results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0"/>
            <a:ext cx="5941695" cy="42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78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</a:pPr>
            <a:r>
              <a:rPr lang="en-US" altLang="en-US" sz="3200" b="1" dirty="0">
                <a:solidFill>
                  <a:srgbClr val="1F497D"/>
                </a:solidFill>
                <a:ea typeface="Microsoft YaHei" panose="020B0503020204020204" pitchFamily="34" charset="-122"/>
              </a:rPr>
              <a:t>Classification:</a:t>
            </a:r>
            <a:r>
              <a:rPr lang="en-US" altLang="en-US" sz="3200" dirty="0">
                <a:solidFill>
                  <a:srgbClr val="1F497D"/>
                </a:solidFill>
                <a:ea typeface="Microsoft YaHei" panose="020B0503020204020204" pitchFamily="34" charset="-122"/>
              </a:rPr>
              <a:t> </a:t>
            </a: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Results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0"/>
            <a:ext cx="5941695" cy="42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13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395536" y="54868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</a:pPr>
            <a:r>
              <a:rPr lang="en-US" altLang="en-US" sz="3200" b="1" dirty="0">
                <a:solidFill>
                  <a:srgbClr val="1F497D"/>
                </a:solidFill>
                <a:ea typeface="Microsoft YaHei" panose="020B0503020204020204" pitchFamily="34" charset="-122"/>
              </a:rPr>
              <a:t>Classification:</a:t>
            </a:r>
            <a:r>
              <a:rPr lang="en-US" altLang="en-US" sz="3200" dirty="0">
                <a:solidFill>
                  <a:srgbClr val="1F497D"/>
                </a:solidFill>
                <a:ea typeface="Microsoft YaHei" panose="020B0503020204020204" pitchFamily="34" charset="-122"/>
              </a:rPr>
              <a:t> </a:t>
            </a: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Results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0"/>
            <a:ext cx="5941695" cy="42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8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>
                <a:solidFill>
                  <a:srgbClr val="1F497D"/>
                </a:solidFill>
                <a:ea typeface="Microsoft YaHei" panose="020B0503020204020204" pitchFamily="34" charset="-122"/>
              </a:rPr>
              <a:t>References</a:t>
            </a:r>
          </a:p>
        </p:txBody>
      </p:sp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455547" y="1475678"/>
            <a:ext cx="82296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Chandelier, L., </a:t>
            </a:r>
            <a:r>
              <a:rPr lang="en-GB" sz="1600" dirty="0" err="1"/>
              <a:t>Martinoty</a:t>
            </a:r>
            <a:r>
              <a:rPr lang="en-GB" sz="1600" dirty="0"/>
              <a:t>, G., 2009. A radiometric aerial triangulation for the equalization of digital aerial images and </a:t>
            </a:r>
            <a:r>
              <a:rPr lang="en-GB" sz="1600" dirty="0" err="1"/>
              <a:t>orthoimages</a:t>
            </a:r>
            <a:r>
              <a:rPr lang="en-GB" sz="1600" dirty="0"/>
              <a:t>. Photogrammetric Engineering &amp; Remote Sensing 75, 193–200</a:t>
            </a:r>
            <a:r>
              <a:rPr lang="en-GB" sz="1600" dirty="0" smtClean="0"/>
              <a:t>.</a:t>
            </a:r>
            <a:endParaRPr lang="en-ZA" sz="1600" dirty="0"/>
          </a:p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Collings, S., </a:t>
            </a:r>
            <a:r>
              <a:rPr lang="en-GB" sz="1600" dirty="0" err="1"/>
              <a:t>Caccetta</a:t>
            </a:r>
            <a:r>
              <a:rPr lang="en-GB" sz="1600" dirty="0"/>
              <a:t>, P., Campbell, N., Wu, X., 2011. Empirical models for radiometric calibration of digital aerial frame mosaics. IEEE Transactions on Geoscience and Remote Sensing 49, 2573–2588. </a:t>
            </a:r>
            <a:r>
              <a:rPr lang="en-GB" sz="1600" dirty="0" smtClean="0"/>
              <a:t>doi:10.1109/TGRS.2011.2108301</a:t>
            </a:r>
          </a:p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 err="1"/>
              <a:t>López</a:t>
            </a:r>
            <a:r>
              <a:rPr lang="en-GB" sz="1600" dirty="0"/>
              <a:t>, D.H., </a:t>
            </a:r>
            <a:r>
              <a:rPr lang="en-GB" sz="1600" dirty="0" err="1"/>
              <a:t>García</a:t>
            </a:r>
            <a:r>
              <a:rPr lang="en-GB" sz="1600" dirty="0"/>
              <a:t>, B.F., </a:t>
            </a:r>
            <a:r>
              <a:rPr lang="en-GB" sz="1600" dirty="0" err="1"/>
              <a:t>Piqueras</a:t>
            </a:r>
            <a:r>
              <a:rPr lang="en-GB" sz="1600" dirty="0"/>
              <a:t>, J.G., Guillermo, V.A., 2011. An approach to the radiometric </a:t>
            </a:r>
            <a:r>
              <a:rPr lang="en-GB" sz="1600" dirty="0" err="1"/>
              <a:t>aerotriangulation</a:t>
            </a:r>
            <a:r>
              <a:rPr lang="en-GB" sz="1600" dirty="0"/>
              <a:t> of photogrammetric images. ISPRS Journal of Photogrammetry and Remote Sensing 66, 883–893. </a:t>
            </a:r>
            <a:r>
              <a:rPr lang="en-GB" sz="1600" dirty="0" smtClean="0"/>
              <a:t>doi:10.1016/j.isprsjprs.2011.09.011</a:t>
            </a:r>
          </a:p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 smtClean="0"/>
              <a:t>Mills</a:t>
            </a:r>
            <a:r>
              <a:rPr lang="en-GB" sz="1600" dirty="0"/>
              <a:t>, A.J., Cowling, R.M., 2006. Rate of carbon sequestration at two thicket restoration sites in the Eastern Cape, South Africa. Restoration Ecology 14, 38–49</a:t>
            </a:r>
            <a:r>
              <a:rPr lang="en-GB" sz="1600" dirty="0" smtClean="0"/>
              <a:t>.</a:t>
            </a:r>
          </a:p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500" dirty="0" smtClean="0">
                <a:ea typeface="Microsoft YaHei" panose="020B0503020204020204" pitchFamily="34" charset="-122"/>
              </a:rPr>
              <a:t>Mills </a:t>
            </a:r>
            <a:r>
              <a:rPr lang="en-GB" altLang="en-US" sz="1500" dirty="0">
                <a:ea typeface="Microsoft YaHei" panose="020B0503020204020204" pitchFamily="34" charset="-122"/>
              </a:rPr>
              <a:t>AJ, Cowling RM, Fey M, </a:t>
            </a:r>
            <a:r>
              <a:rPr lang="en-GB" altLang="en-US" sz="1500" dirty="0" err="1">
                <a:ea typeface="Microsoft YaHei" panose="020B0503020204020204" pitchFamily="34" charset="-122"/>
              </a:rPr>
              <a:t>Kerley</a:t>
            </a:r>
            <a:r>
              <a:rPr lang="en-GB" altLang="en-US" sz="1500" dirty="0">
                <a:ea typeface="Microsoft YaHei" panose="020B0503020204020204" pitchFamily="34" charset="-122"/>
              </a:rPr>
              <a:t> G, Donaldson J, </a:t>
            </a:r>
            <a:r>
              <a:rPr lang="en-GB" altLang="en-US" sz="1500" dirty="0" err="1">
                <a:ea typeface="Microsoft YaHei" panose="020B0503020204020204" pitchFamily="34" charset="-122"/>
              </a:rPr>
              <a:t>Sigwela</a:t>
            </a:r>
            <a:r>
              <a:rPr lang="en-GB" altLang="en-US" sz="1500" dirty="0">
                <a:ea typeface="Microsoft YaHei" panose="020B0503020204020204" pitchFamily="34" charset="-122"/>
              </a:rPr>
              <a:t> A, </a:t>
            </a:r>
            <a:r>
              <a:rPr lang="en-GB" altLang="en-US" sz="1500" dirty="0" err="1">
                <a:ea typeface="Microsoft YaHei" panose="020B0503020204020204" pitchFamily="34" charset="-122"/>
              </a:rPr>
              <a:t>Skowno</a:t>
            </a:r>
            <a:r>
              <a:rPr lang="en-GB" altLang="en-US" sz="1500" dirty="0">
                <a:ea typeface="Microsoft YaHei" panose="020B0503020204020204" pitchFamily="34" charset="-122"/>
              </a:rPr>
              <a:t> A &amp; </a:t>
            </a:r>
            <a:r>
              <a:rPr lang="en-GB" altLang="en-US" sz="1500" dirty="0" err="1">
                <a:ea typeface="Microsoft YaHei" panose="020B0503020204020204" pitchFamily="34" charset="-122"/>
              </a:rPr>
              <a:t>Rundel</a:t>
            </a:r>
            <a:r>
              <a:rPr lang="en-GB" altLang="en-US" sz="1500" dirty="0">
                <a:ea typeface="Microsoft YaHei" panose="020B0503020204020204" pitchFamily="34" charset="-122"/>
              </a:rPr>
              <a:t> P 2005. Effects of goat pastoralism on ecosystem carbon storage in semiarid thicket , Eastern Cape , South Africa. Austral Ecology 30: 797-804</a:t>
            </a:r>
            <a:r>
              <a:rPr lang="en-GB" altLang="en-US" sz="1500" dirty="0" smtClean="0">
                <a:ea typeface="Microsoft YaHei" panose="020B0503020204020204" pitchFamily="34" charset="-122"/>
              </a:rPr>
              <a:t>.</a:t>
            </a:r>
          </a:p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500" dirty="0" err="1">
                <a:ea typeface="Microsoft YaHei" panose="020B0503020204020204" pitchFamily="34" charset="-122"/>
              </a:rPr>
              <a:t>Vlok</a:t>
            </a:r>
            <a:r>
              <a:rPr lang="en-GB" altLang="en-US" sz="1500" dirty="0">
                <a:ea typeface="Microsoft YaHei" panose="020B0503020204020204" pitchFamily="34" charset="-122"/>
              </a:rPr>
              <a:t> J, Cowling RM &amp; Wolf T 2005. A vegetation map for the Little Karoo. Unpublished maps and report for a SKEP project supported by CEPF grant no 1064410304.</a:t>
            </a:r>
          </a:p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endParaRPr lang="en-GB" altLang="en-US" sz="1500" dirty="0" smtClean="0">
              <a:ea typeface="Microsoft YaHei" panose="020B0503020204020204" pitchFamily="34" charset="-122"/>
            </a:endParaRPr>
          </a:p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endParaRPr lang="en-GB" altLang="en-US" sz="1500" dirty="0"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4000" dirty="0">
                <a:solidFill>
                  <a:srgbClr val="1F497D"/>
                </a:solidFill>
                <a:ea typeface="Microsoft YaHei" panose="020B0503020204020204" pitchFamily="34" charset="-122"/>
              </a:rPr>
              <a:t>Questions?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179512" y="548680"/>
            <a:ext cx="8615363" cy="429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800" b="1" dirty="0">
                <a:solidFill>
                  <a:srgbClr val="1F497D"/>
                </a:solidFill>
                <a:ea typeface="Microsoft YaHei" panose="020B0503020204020204" pitchFamily="34" charset="-122"/>
              </a:rPr>
              <a:t>With thanks to</a:t>
            </a:r>
          </a:p>
          <a:p>
            <a:pPr algn="ctr">
              <a:buClrTx/>
              <a:buFontTx/>
              <a:buNone/>
            </a:pPr>
            <a:endParaRPr lang="en-US" altLang="en-US" sz="2800" dirty="0">
              <a:solidFill>
                <a:srgbClr val="1F497D"/>
              </a:solidFill>
              <a:ea typeface="Microsoft YaHei" panose="020B0503020204020204" pitchFamily="34" charset="-122"/>
            </a:endParaRPr>
          </a:p>
          <a:p>
            <a:pPr algn="ctr">
              <a:buClrTx/>
              <a:buFontTx/>
              <a:buNone/>
            </a:pPr>
            <a:r>
              <a:rPr lang="en-US" altLang="en-US" sz="2800" dirty="0" err="1">
                <a:solidFill>
                  <a:srgbClr val="1F497D"/>
                </a:solidFill>
                <a:ea typeface="Microsoft YaHei" panose="020B0503020204020204" pitchFamily="34" charset="-122"/>
              </a:rPr>
              <a:t>Gamtoos</a:t>
            </a:r>
            <a:r>
              <a:rPr lang="en-US" altLang="en-US" sz="2800" dirty="0">
                <a:solidFill>
                  <a:srgbClr val="1F497D"/>
                </a:solidFill>
                <a:ea typeface="Microsoft YaHei" panose="020B0503020204020204" pitchFamily="34" charset="-122"/>
              </a:rPr>
              <a:t> Irrigation Board via the Working for Water </a:t>
            </a:r>
            <a:r>
              <a:rPr lang="en-US" altLang="en-US" sz="2800" dirty="0" err="1">
                <a:solidFill>
                  <a:srgbClr val="1F497D"/>
                </a:solidFill>
                <a:ea typeface="Microsoft YaHei" panose="020B0503020204020204" pitchFamily="34" charset="-122"/>
              </a:rPr>
              <a:t>Programme</a:t>
            </a:r>
            <a:r>
              <a:rPr lang="en-US" altLang="en-US" sz="2800" dirty="0">
                <a:solidFill>
                  <a:srgbClr val="1F497D"/>
                </a:solidFill>
                <a:ea typeface="Microsoft YaHei" panose="020B0503020204020204" pitchFamily="34" charset="-122"/>
              </a:rPr>
              <a:t> for the Department of Environmental </a:t>
            </a:r>
            <a:r>
              <a:rPr lang="en-US" altLang="en-US" sz="28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Affairs</a:t>
            </a:r>
          </a:p>
          <a:p>
            <a:pPr algn="ctr">
              <a:buClrTx/>
              <a:buFontTx/>
              <a:buNone/>
            </a:pPr>
            <a:endParaRPr lang="en-US" altLang="en-US" sz="2800" dirty="0">
              <a:solidFill>
                <a:srgbClr val="1F497D"/>
              </a:solidFill>
              <a:ea typeface="Microsoft YaHei" panose="020B0503020204020204" pitchFamily="34" charset="-122"/>
            </a:endParaRPr>
          </a:p>
          <a:p>
            <a:pPr algn="ctr">
              <a:buClrTx/>
              <a:buFontTx/>
              <a:buNone/>
            </a:pPr>
            <a:r>
              <a:rPr lang="en-US" altLang="en-US" sz="28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National Research Foundation</a:t>
            </a:r>
            <a:endParaRPr lang="en-US" altLang="en-US" sz="2800" dirty="0">
              <a:solidFill>
                <a:srgbClr val="1F497D"/>
              </a:solidFill>
              <a:ea typeface="Microsoft YaHei" panose="020B0503020204020204" pitchFamily="34" charset="-122"/>
            </a:endParaRPr>
          </a:p>
          <a:p>
            <a:pPr algn="ctr">
              <a:buClrTx/>
              <a:buFontTx/>
              <a:buNone/>
            </a:pPr>
            <a:endParaRPr lang="en-US" altLang="en-US" sz="28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5224463"/>
            <a:ext cx="163830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5468938"/>
            <a:ext cx="229552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5256213"/>
            <a:ext cx="100965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5573713"/>
            <a:ext cx="16668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588" y="5688013"/>
            <a:ext cx="1655762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363" y="4095370"/>
            <a:ext cx="1394581" cy="9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736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33400"/>
            <a:ext cx="8226425" cy="987425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sz="3200" b="1" dirty="0"/>
              <a:t>Background</a:t>
            </a: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457200" y="1340768"/>
            <a:ext cx="8229600" cy="2846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err="1" smtClean="0">
                <a:ea typeface="Microsoft YaHei" panose="020B0503020204020204" pitchFamily="34" charset="-122"/>
              </a:rPr>
              <a:t>Spekboom</a:t>
            </a:r>
            <a:r>
              <a:rPr lang="en-GB" altLang="en-US" dirty="0" smtClean="0">
                <a:ea typeface="Microsoft YaHei" panose="020B0503020204020204" pitchFamily="34" charset="-122"/>
              </a:rPr>
              <a:t> is an important species in the Subtropical Thicket biome. </a:t>
            </a:r>
            <a:r>
              <a:rPr lang="en-GB" altLang="en-US" dirty="0">
                <a:ea typeface="Microsoft YaHei" panose="020B0503020204020204" pitchFamily="34" charset="-122"/>
              </a:rPr>
              <a:t> </a:t>
            </a:r>
            <a:r>
              <a:rPr lang="en-GB" altLang="en-US" dirty="0" smtClean="0">
                <a:ea typeface="Microsoft YaHei" panose="020B0503020204020204" pitchFamily="34" charset="-122"/>
              </a:rPr>
              <a:t>This biome has been degraded by overgrazing </a:t>
            </a:r>
            <a:r>
              <a:rPr lang="en-ZA" dirty="0"/>
              <a:t>(Mills et al., 2005)</a:t>
            </a:r>
            <a:r>
              <a:rPr lang="en-GB" altLang="en-US" dirty="0" smtClean="0">
                <a:ea typeface="Microsoft YaHei" panose="020B0503020204020204" pitchFamily="34" charset="-122"/>
              </a:rPr>
              <a:t>.  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>
                <a:ea typeface="Microsoft YaHei" panose="020B0503020204020204" pitchFamily="34" charset="-122"/>
              </a:rPr>
              <a:t>Restoration </a:t>
            </a:r>
            <a:r>
              <a:rPr lang="en-GB" altLang="en-US" dirty="0">
                <a:ea typeface="Microsoft YaHei" panose="020B0503020204020204" pitchFamily="34" charset="-122"/>
              </a:rPr>
              <a:t>of degraded </a:t>
            </a:r>
            <a:r>
              <a:rPr lang="en-GB" altLang="en-US" dirty="0" smtClean="0">
                <a:ea typeface="Microsoft YaHei" panose="020B0503020204020204" pitchFamily="34" charset="-122"/>
              </a:rPr>
              <a:t>Subtropical Thicket through planting of </a:t>
            </a:r>
            <a:r>
              <a:rPr lang="en-GB" altLang="en-US" dirty="0" err="1" smtClean="0">
                <a:ea typeface="Microsoft YaHei" panose="020B0503020204020204" pitchFamily="34" charset="-122"/>
              </a:rPr>
              <a:t>Spekboom</a:t>
            </a:r>
            <a:r>
              <a:rPr lang="en-GB" altLang="en-US" dirty="0" smtClean="0">
                <a:ea typeface="Microsoft YaHei" panose="020B0503020204020204" pitchFamily="34" charset="-122"/>
              </a:rPr>
              <a:t> has a number of benefits </a:t>
            </a:r>
            <a:r>
              <a:rPr lang="en-ZA" dirty="0"/>
              <a:t>(Mills and Cowling, </a:t>
            </a:r>
            <a:r>
              <a:rPr lang="en-ZA" dirty="0" smtClean="0"/>
              <a:t>2006)</a:t>
            </a:r>
            <a:r>
              <a:rPr lang="en-GB" altLang="en-US" dirty="0" smtClean="0">
                <a:ea typeface="Microsoft YaHei" panose="020B0503020204020204" pitchFamily="34" charset="-122"/>
              </a:rPr>
              <a:t>.</a:t>
            </a:r>
            <a:endParaRPr lang="en-GB" altLang="en-US" dirty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err="1">
                <a:ea typeface="Microsoft YaHei" panose="020B0503020204020204" pitchFamily="34" charset="-122"/>
              </a:rPr>
              <a:t>Spekboom</a:t>
            </a:r>
            <a:r>
              <a:rPr lang="en-GB" altLang="en-US" dirty="0">
                <a:ea typeface="Microsoft YaHei" panose="020B0503020204020204" pitchFamily="34" charset="-122"/>
              </a:rPr>
              <a:t> canopy cover maps are needed to help select and monitor restoration sites.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>
                <a:ea typeface="Microsoft YaHei" panose="020B0503020204020204" pitchFamily="34" charset="-122"/>
              </a:rPr>
              <a:t>Very high resolution (VHR) imagery is required for distinguishing small clumps of </a:t>
            </a:r>
            <a:r>
              <a:rPr lang="en-GB" altLang="en-US" dirty="0" err="1" smtClean="0">
                <a:ea typeface="Microsoft YaHei" panose="020B0503020204020204" pitchFamily="34" charset="-122"/>
              </a:rPr>
              <a:t>Spekboom</a:t>
            </a:r>
            <a:r>
              <a:rPr lang="en-GB" altLang="en-US" dirty="0" smtClean="0">
                <a:ea typeface="Microsoft YaHei" panose="020B0503020204020204" pitchFamily="34" charset="-122"/>
              </a:rPr>
              <a:t> and for mapping small restoration sites.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>
                <a:ea typeface="Microsoft YaHei" panose="020B0503020204020204" pitchFamily="34" charset="-122"/>
              </a:rPr>
              <a:t>Restoration is planned for large regions.</a:t>
            </a:r>
            <a:endParaRPr lang="en-GB" altLang="en-US" dirty="0">
              <a:ea typeface="Microsoft YaHe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556" t="5587" r="336" b="41381"/>
          <a:stretch/>
        </p:blipFill>
        <p:spPr>
          <a:xfrm>
            <a:off x="2880737" y="4187164"/>
            <a:ext cx="3666590" cy="2595045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516216" y="6564907"/>
            <a:ext cx="1440160" cy="293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ts val="600"/>
              </a:spcBef>
              <a:buClrTx/>
              <a:buFontTx/>
              <a:buNone/>
            </a:pPr>
            <a:r>
              <a:rPr lang="en-GB" altLang="en-US" sz="1100" dirty="0" smtClean="0">
                <a:ea typeface="Microsoft YaHei" panose="020B0503020204020204" pitchFamily="34" charset="-122"/>
              </a:rPr>
              <a:t>[Source: M. Powell]</a:t>
            </a:r>
            <a:endParaRPr lang="en-GB" altLang="en-US" sz="1100" dirty="0"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Objectives</a:t>
            </a:r>
            <a:endParaRPr lang="en-US" altLang="en-US" sz="3200" b="1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en-US" dirty="0" smtClean="0">
                <a:ea typeface="Microsoft YaHei" panose="020B0503020204020204" pitchFamily="34" charset="-122"/>
              </a:rPr>
              <a:t>Perform </a:t>
            </a:r>
            <a:r>
              <a:rPr lang="en-US" altLang="en-US" dirty="0">
                <a:ea typeface="Microsoft YaHei" panose="020B0503020204020204" pitchFamily="34" charset="-122"/>
              </a:rPr>
              <a:t>a field study to establish reference sites with </a:t>
            </a:r>
            <a:r>
              <a:rPr lang="en-US" altLang="en-US" dirty="0" smtClean="0">
                <a:ea typeface="Microsoft YaHei" panose="020B0503020204020204" pitchFamily="34" charset="-122"/>
              </a:rPr>
              <a:t>canopy cover ground </a:t>
            </a:r>
            <a:r>
              <a:rPr lang="en-US" altLang="en-US" dirty="0">
                <a:ea typeface="Microsoft YaHei" panose="020B0503020204020204" pitchFamily="34" charset="-122"/>
              </a:rPr>
              <a:t>truth.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>
                <a:ea typeface="Microsoft YaHei" panose="020B0503020204020204" pitchFamily="34" charset="-122"/>
              </a:rPr>
              <a:t>Acquire </a:t>
            </a:r>
            <a:r>
              <a:rPr lang="en-GB" altLang="en-US" dirty="0">
                <a:ea typeface="Microsoft YaHei" panose="020B0503020204020204" pitchFamily="34" charset="-122"/>
              </a:rPr>
              <a:t>and calibrate </a:t>
            </a:r>
            <a:r>
              <a:rPr lang="en-GB" altLang="en-US" dirty="0" smtClean="0">
                <a:ea typeface="Microsoft YaHei" panose="020B0503020204020204" pitchFamily="34" charset="-122"/>
              </a:rPr>
              <a:t>VHR aerial imagery </a:t>
            </a:r>
            <a:r>
              <a:rPr lang="en-GB" altLang="en-US" dirty="0">
                <a:ea typeface="Microsoft YaHei" panose="020B0503020204020204" pitchFamily="34" charset="-122"/>
              </a:rPr>
              <a:t>from National Geo-spatial Information (NGI).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en-US" dirty="0">
                <a:ea typeface="Microsoft YaHei" panose="020B0503020204020204" pitchFamily="34" charset="-122"/>
              </a:rPr>
              <a:t>Develop a classifier that distinguishes </a:t>
            </a:r>
            <a:r>
              <a:rPr lang="en-US" altLang="en-US" dirty="0" err="1">
                <a:ea typeface="Microsoft YaHei" panose="020B0503020204020204" pitchFamily="34" charset="-122"/>
              </a:rPr>
              <a:t>Spekboom</a:t>
            </a:r>
            <a:r>
              <a:rPr lang="en-US" altLang="en-US" dirty="0">
                <a:ea typeface="Microsoft YaHei" panose="020B0503020204020204" pitchFamily="34" charset="-122"/>
              </a:rPr>
              <a:t> from surrounding vegetation &amp;   determine </a:t>
            </a:r>
            <a:r>
              <a:rPr lang="en-US" altLang="en-US" dirty="0" err="1">
                <a:ea typeface="Microsoft YaHei" panose="020B0503020204020204" pitchFamily="34" charset="-122"/>
              </a:rPr>
              <a:t>Spekboom</a:t>
            </a:r>
            <a:r>
              <a:rPr lang="en-US" altLang="en-US" dirty="0">
                <a:ea typeface="Microsoft YaHei" panose="020B0503020204020204" pitchFamily="34" charset="-122"/>
              </a:rPr>
              <a:t> canopy cover from the </a:t>
            </a:r>
            <a:r>
              <a:rPr lang="en-US" altLang="en-US" dirty="0" smtClean="0">
                <a:ea typeface="Microsoft YaHei" panose="020B0503020204020204" pitchFamily="34" charset="-122"/>
              </a:rPr>
              <a:t>classifier output.</a:t>
            </a:r>
            <a:endParaRPr lang="en-US" altLang="en-US" dirty="0"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:\Data\Development\Projects\MSc GeoInformatics\Docs\My Docs\Thesis\StudyAreaMap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90"/>
          <a:stretch>
            <a:fillRect/>
          </a:stretch>
        </p:blipFill>
        <p:spPr bwMode="auto">
          <a:xfrm>
            <a:off x="1043608" y="1524000"/>
            <a:ext cx="6747792" cy="38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>
                <a:solidFill>
                  <a:srgbClr val="1F497D"/>
                </a:solidFill>
                <a:ea typeface="Microsoft YaHei" panose="020B0503020204020204" pitchFamily="34" charset="-122"/>
              </a:rPr>
              <a:t>Study Area</a:t>
            </a: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456496" y="5445224"/>
            <a:ext cx="8216634" cy="1107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600" dirty="0">
                <a:ea typeface="Microsoft YaHei" panose="020B0503020204020204" pitchFamily="34" charset="-122"/>
              </a:rPr>
              <a:t>Subtropical thicket makes up 35% of the Little Karoo of which roughly 90% is </a:t>
            </a:r>
            <a:r>
              <a:rPr lang="en-GB" altLang="en-US" sz="1600" dirty="0" smtClean="0">
                <a:ea typeface="Microsoft YaHei" panose="020B0503020204020204" pitchFamily="34" charset="-122"/>
              </a:rPr>
              <a:t>degraded. </a:t>
            </a:r>
            <a:endParaRPr lang="en-GB" altLang="en-US" sz="1600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2204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>
                <a:solidFill>
                  <a:srgbClr val="1F497D"/>
                </a:solidFill>
                <a:ea typeface="Microsoft YaHei" panose="020B0503020204020204" pitchFamily="34" charset="-122"/>
              </a:rPr>
              <a:t>Study Area</a:t>
            </a: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84784"/>
            <a:ext cx="6624736" cy="3096344"/>
          </a:xfrm>
          <a:prstGeom prst="rect">
            <a:avLst/>
          </a:prstGeom>
        </p:spPr>
      </p:pic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395536" y="4797152"/>
            <a:ext cx="8216634" cy="1756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600" dirty="0" smtClean="0">
                <a:ea typeface="Microsoft YaHei" panose="020B0503020204020204" pitchFamily="34" charset="-122"/>
              </a:rPr>
              <a:t>Related </a:t>
            </a:r>
            <a:r>
              <a:rPr lang="en-GB" altLang="en-US" sz="1600" dirty="0">
                <a:ea typeface="Microsoft YaHei" panose="020B0503020204020204" pitchFamily="34" charset="-122"/>
              </a:rPr>
              <a:t>studies have been performed in the area which provide useful </a:t>
            </a:r>
            <a:r>
              <a:rPr lang="en-GB" altLang="en-US" sz="1600" dirty="0" smtClean="0">
                <a:ea typeface="Microsoft YaHei" panose="020B0503020204020204" pitchFamily="34" charset="-122"/>
              </a:rPr>
              <a:t>ancillary data.</a:t>
            </a:r>
            <a:endParaRPr lang="en-GB" altLang="en-US" sz="1600" dirty="0">
              <a:ea typeface="Microsoft YaHei" panose="020B0503020204020204" pitchFamily="34" charset="-122"/>
            </a:endParaRPr>
          </a:p>
          <a:p>
            <a:pPr algn="just"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600" dirty="0" smtClean="0">
                <a:ea typeface="Microsoft YaHei" panose="020B0503020204020204" pitchFamily="34" charset="-122"/>
              </a:rPr>
              <a:t>Area </a:t>
            </a:r>
            <a:r>
              <a:rPr lang="en-GB" altLang="en-US" sz="1600" dirty="0">
                <a:ea typeface="Microsoft YaHei" panose="020B0503020204020204" pitchFamily="34" charset="-122"/>
              </a:rPr>
              <a:t>was chosen to incorporate as much variation as possible.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762015" y="4435847"/>
            <a:ext cx="1728192" cy="29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ts val="600"/>
              </a:spcBef>
              <a:buClrTx/>
              <a:buFontTx/>
              <a:buNone/>
            </a:pPr>
            <a:r>
              <a:rPr lang="fr-FR" altLang="en-US" sz="1100" dirty="0" smtClean="0">
                <a:ea typeface="Microsoft YaHei" panose="020B0503020204020204" pitchFamily="34" charset="-122"/>
              </a:rPr>
              <a:t>[Source</a:t>
            </a:r>
            <a:r>
              <a:rPr lang="fr-FR" altLang="en-US" sz="1100" dirty="0">
                <a:ea typeface="Microsoft YaHei" panose="020B0503020204020204" pitchFamily="34" charset="-122"/>
              </a:rPr>
              <a:t>: (</a:t>
            </a:r>
            <a:r>
              <a:rPr lang="fr-FR" altLang="en-US" sz="1100" dirty="0" err="1">
                <a:ea typeface="Microsoft YaHei" panose="020B0503020204020204" pitchFamily="34" charset="-122"/>
              </a:rPr>
              <a:t>Vlok</a:t>
            </a:r>
            <a:r>
              <a:rPr lang="fr-FR" altLang="en-US" sz="1100" dirty="0">
                <a:ea typeface="Microsoft YaHei" panose="020B0503020204020204" pitchFamily="34" charset="-122"/>
              </a:rPr>
              <a:t> et al., 2005</a:t>
            </a:r>
            <a:r>
              <a:rPr lang="fr-FR" altLang="en-US" sz="1100" dirty="0" smtClean="0">
                <a:ea typeface="Microsoft YaHei" panose="020B0503020204020204" pitchFamily="34" charset="-122"/>
              </a:rPr>
              <a:t>)</a:t>
            </a:r>
            <a:r>
              <a:rPr lang="en-GB" altLang="en-US" sz="1100" dirty="0" smtClean="0">
                <a:ea typeface="Microsoft YaHei" panose="020B0503020204020204" pitchFamily="34" charset="-122"/>
              </a:rPr>
              <a:t>]</a:t>
            </a:r>
            <a:endParaRPr lang="en-GB" altLang="en-US" sz="1100" dirty="0"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457200" y="476672"/>
            <a:ext cx="8229600" cy="8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Radiometric Correction</a:t>
            </a:r>
            <a:endParaRPr lang="en-US" altLang="en-US" sz="3600" b="1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484835" y="3488103"/>
            <a:ext cx="5525591" cy="3369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80975" indent="-1809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dirty="0" smtClean="0"/>
              <a:t>A straightforward method for coarse resolution surface reflectance homogenisation of aerial imagery  was developed.  </a:t>
            </a:r>
          </a:p>
          <a:p>
            <a:pPr marL="285750" indent="-285750"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dirty="0" smtClean="0"/>
              <a:t>The method uses a collocated and concurrent satellite surface reflectance image as a reference.</a:t>
            </a:r>
          </a:p>
          <a:p>
            <a:pPr marL="285750" indent="-285750"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endParaRPr lang="en-ZA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412776"/>
            <a:ext cx="8457760" cy="2159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ZA" altLang="en-US" dirty="0">
                <a:solidFill>
                  <a:schemeClr val="tx1"/>
                </a:solidFill>
                <a:ea typeface="Microsoft YaHei" panose="020B0503020204020204" pitchFamily="34" charset="-122"/>
              </a:rPr>
              <a:t>Atmospheric influences, bidirectional reflectance distribution function (BRDF) effects and sensor variations all contribute to radiometric variations in the imagery. </a:t>
            </a:r>
            <a:endParaRPr lang="en-ZA" altLang="en-US" dirty="0" smtClean="0">
              <a:solidFill>
                <a:schemeClr val="tx1"/>
              </a:solidFill>
              <a:ea typeface="Microsoft YaHei" panose="020B0503020204020204" pitchFamily="34" charset="-122"/>
            </a:endParaRPr>
          </a:p>
          <a:p>
            <a:pPr marL="285750" indent="-285750"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ZA" altLang="en-US" dirty="0" smtClean="0">
                <a:solidFill>
                  <a:schemeClr val="tx1"/>
                </a:solidFill>
                <a:ea typeface="Microsoft YaHei" panose="020B0503020204020204" pitchFamily="34" charset="-122"/>
              </a:rPr>
              <a:t>These variations need to be reduced to map canopy cover over a large region and at repeated time intervals. </a:t>
            </a:r>
            <a:r>
              <a:rPr lang="en-ZA" altLang="en-US" dirty="0">
                <a:solidFill>
                  <a:schemeClr val="tx1"/>
                </a:solidFill>
                <a:ea typeface="Microsoft YaHei" panose="020B0503020204020204" pitchFamily="34" charset="-122"/>
              </a:rPr>
              <a:t>(</a:t>
            </a:r>
            <a:r>
              <a:rPr lang="en-ZA" altLang="en-US" dirty="0" err="1">
                <a:solidFill>
                  <a:schemeClr val="tx1"/>
                </a:solidFill>
                <a:ea typeface="Microsoft YaHei" panose="020B0503020204020204" pitchFamily="34" charset="-122"/>
              </a:rPr>
              <a:t>Markelin</a:t>
            </a:r>
            <a:r>
              <a:rPr lang="en-ZA" altLang="en-US" dirty="0">
                <a:solidFill>
                  <a:schemeClr val="tx1"/>
                </a:solidFill>
                <a:ea typeface="Microsoft YaHei" panose="020B0503020204020204" pitchFamily="34" charset="-122"/>
              </a:rPr>
              <a:t> et al., 2012</a:t>
            </a:r>
            <a:r>
              <a:rPr lang="en-ZA" altLang="en-US" dirty="0" smtClean="0">
                <a:solidFill>
                  <a:schemeClr val="tx1"/>
                </a:solidFill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ZA" altLang="en-US" dirty="0" smtClean="0">
                <a:solidFill>
                  <a:schemeClr val="tx1"/>
                </a:solidFill>
                <a:ea typeface="Microsoft YaHei" panose="020B0503020204020204" pitchFamily="34" charset="-122"/>
              </a:rPr>
              <a:t>Existing </a:t>
            </a:r>
            <a:r>
              <a:rPr lang="en-ZA" altLang="en-US" dirty="0">
                <a:solidFill>
                  <a:schemeClr val="tx1"/>
                </a:solidFill>
                <a:ea typeface="Microsoft YaHei" panose="020B0503020204020204" pitchFamily="34" charset="-122"/>
              </a:rPr>
              <a:t>radiometric </a:t>
            </a:r>
            <a:r>
              <a:rPr lang="en-ZA" altLang="en-US" dirty="0" smtClean="0">
                <a:solidFill>
                  <a:schemeClr val="tx1"/>
                </a:solidFill>
                <a:ea typeface="Microsoft YaHei" panose="020B0503020204020204" pitchFamily="34" charset="-122"/>
              </a:rPr>
              <a:t>correction methods for large aerial mosaics are </a:t>
            </a:r>
            <a:r>
              <a:rPr lang="en-ZA" altLang="en-US" dirty="0">
                <a:solidFill>
                  <a:schemeClr val="tx1"/>
                </a:solidFill>
                <a:ea typeface="Microsoft YaHei" panose="020B0503020204020204" pitchFamily="34" charset="-122"/>
              </a:rPr>
              <a:t>complex and computationally </a:t>
            </a:r>
            <a:r>
              <a:rPr lang="en-ZA" altLang="en-US" dirty="0" smtClean="0">
                <a:solidFill>
                  <a:schemeClr val="tx1"/>
                </a:solidFill>
                <a:ea typeface="Microsoft YaHei" panose="020B0503020204020204" pitchFamily="34" charset="-122"/>
              </a:rPr>
              <a:t>intensive </a:t>
            </a:r>
            <a:r>
              <a:rPr lang="da-DK" altLang="en-US" dirty="0" smtClean="0">
                <a:solidFill>
                  <a:schemeClr val="tx1"/>
                </a:solidFill>
                <a:ea typeface="Microsoft YaHei" panose="020B0503020204020204" pitchFamily="34" charset="-122"/>
              </a:rPr>
              <a:t>(</a:t>
            </a:r>
            <a:r>
              <a:rPr lang="da-DK" altLang="en-US" dirty="0">
                <a:solidFill>
                  <a:schemeClr val="tx1"/>
                </a:solidFill>
                <a:ea typeface="Microsoft YaHei" panose="020B0503020204020204" pitchFamily="34" charset="-122"/>
              </a:rPr>
              <a:t>Chandelier and Martinoty, 2009; Collings et al., </a:t>
            </a:r>
            <a:r>
              <a:rPr lang="da-DK" altLang="en-US" dirty="0" smtClean="0">
                <a:solidFill>
                  <a:schemeClr val="tx1"/>
                </a:solidFill>
                <a:ea typeface="Microsoft YaHei" panose="020B0503020204020204" pitchFamily="34" charset="-122"/>
              </a:rPr>
              <a:t>2011; López </a:t>
            </a:r>
            <a:r>
              <a:rPr lang="da-DK" altLang="en-US" dirty="0">
                <a:solidFill>
                  <a:schemeClr val="tx1"/>
                </a:solidFill>
                <a:ea typeface="Microsoft YaHei" panose="020B0503020204020204" pitchFamily="34" charset="-122"/>
              </a:rPr>
              <a:t>et al., 2011)</a:t>
            </a:r>
            <a:r>
              <a:rPr lang="en-ZA" altLang="en-US" dirty="0" smtClean="0">
                <a:solidFill>
                  <a:schemeClr val="tx1"/>
                </a:solidFill>
                <a:ea typeface="Microsoft YaHei" panose="020B0503020204020204" pitchFamily="34" charset="-122"/>
              </a:rPr>
              <a:t>  .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061" y="3284984"/>
            <a:ext cx="2993162" cy="347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700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467544" y="389384"/>
            <a:ext cx="8229600" cy="8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Radiometric Correction</a:t>
            </a: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: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7" y="1207009"/>
            <a:ext cx="5256584" cy="5256584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835697" y="6491287"/>
            <a:ext cx="288032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  <a:buClrTx/>
              <a:buFontTx/>
              <a:buNone/>
            </a:pPr>
            <a:r>
              <a:rPr lang="en-GB" altLang="en-US" b="1" dirty="0" smtClean="0">
                <a:ea typeface="Microsoft YaHei" panose="020B0503020204020204" pitchFamily="34" charset="-122"/>
              </a:rPr>
              <a:t>Raw/ Uncorrected Mosaic</a:t>
            </a:r>
            <a:endParaRPr lang="en-GB" altLang="en-US" b="1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57439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467544" y="401430"/>
            <a:ext cx="8229600" cy="8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</a:pPr>
            <a:r>
              <a:rPr lang="en-US" altLang="en-US" sz="3200" b="1" dirty="0">
                <a:solidFill>
                  <a:srgbClr val="1F497D"/>
                </a:solidFill>
                <a:ea typeface="Microsoft YaHei" panose="020B0503020204020204" pitchFamily="34" charset="-122"/>
              </a:rPr>
              <a:t>Radiometric Correction</a:t>
            </a:r>
            <a:r>
              <a:rPr lang="en-US" altLang="en-US" sz="3200" dirty="0">
                <a:solidFill>
                  <a:srgbClr val="1F497D"/>
                </a:solidFill>
                <a:ea typeface="Microsoft YaHei" panose="020B0503020204020204" pitchFamily="34" charset="-122"/>
              </a:rPr>
              <a:t>: </a:t>
            </a: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Results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44" y="1208798"/>
            <a:ext cx="5257800" cy="5257800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835697" y="6491287"/>
            <a:ext cx="288032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  <a:buClrTx/>
              <a:buFontTx/>
              <a:buNone/>
            </a:pPr>
            <a:r>
              <a:rPr lang="en-GB" altLang="en-US" b="1" dirty="0" smtClean="0">
                <a:ea typeface="Microsoft YaHei" panose="020B0503020204020204" pitchFamily="34" charset="-122"/>
              </a:rPr>
              <a:t>Corrected Mosaic</a:t>
            </a:r>
            <a:endParaRPr lang="en-GB" altLang="en-US" b="1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1790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9627</TotalTime>
  <Words>1978</Words>
  <Application>Microsoft Office PowerPoint</Application>
  <PresentationFormat>On-screen Show (4:3)</PresentationFormat>
  <Paragraphs>308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Microsoft YaHei</vt:lpstr>
      <vt:lpstr>Arial</vt:lpstr>
      <vt:lpstr>Calibri</vt:lpstr>
      <vt:lpstr>Segoe UI</vt:lpstr>
      <vt:lpstr>Times New Roman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Very High Resolution Remote Sensing of Portulacaria afra Canopy Cover</dc:title>
  <dc:creator>Harris, Dugal</dc:creator>
  <cp:lastModifiedBy>dugalh</cp:lastModifiedBy>
  <cp:revision>237</cp:revision>
  <cp:lastPrinted>1601-01-01T00:00:00Z</cp:lastPrinted>
  <dcterms:created xsi:type="dcterms:W3CDTF">2006-08-16T00:00:00Z</dcterms:created>
  <dcterms:modified xsi:type="dcterms:W3CDTF">2017-05-05T10:23:35Z</dcterms:modified>
</cp:coreProperties>
</file>